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65" r:id="rId2"/>
    <p:sldId id="274" r:id="rId3"/>
    <p:sldId id="257" r:id="rId4"/>
    <p:sldId id="258" r:id="rId5"/>
    <p:sldId id="270" r:id="rId6"/>
    <p:sldId id="259" r:id="rId7"/>
    <p:sldId id="260" r:id="rId8"/>
    <p:sldId id="269" r:id="rId9"/>
    <p:sldId id="256" r:id="rId10"/>
    <p:sldId id="263" r:id="rId11"/>
    <p:sldId id="264" r:id="rId12"/>
    <p:sldId id="267" r:id="rId13"/>
    <p:sldId id="268"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CCE50-91F2-4DB6-AA04-4EC349BC62F7}" type="datetimeFigureOut">
              <a:rPr lang="en-US" smtClean="0"/>
              <a:t>4/23/2019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8DD11-DE76-4DE4-956A-E44BF1508D6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ECB3613-346D-4102-95F1-20477474812B}" type="datetimeFigureOut">
              <a:rPr lang="en-US" smtClean="0"/>
              <a:pPr/>
              <a:t>4/23/2019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6EBE0CD-0D0D-4C21-98E9-BCF5D21B83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CB3613-346D-4102-95F1-20477474812B}"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E0CD-0D0D-4C21-98E9-BCF5D21B83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CB3613-346D-4102-95F1-20477474812B}"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E0CD-0D0D-4C21-98E9-BCF5D21B83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CB3613-346D-4102-95F1-20477474812B}"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E0CD-0D0D-4C21-98E9-BCF5D21B83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ECB3613-346D-4102-95F1-20477474812B}"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E0CD-0D0D-4C21-98E9-BCF5D21B83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CB3613-346D-4102-95F1-20477474812B}"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E0CD-0D0D-4C21-98E9-BCF5D21B83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ECB3613-346D-4102-95F1-20477474812B}" type="datetimeFigureOut">
              <a:rPr lang="en-US" smtClean="0"/>
              <a:pPr/>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BE0CD-0D0D-4C21-98E9-BCF5D21B83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AECB3613-346D-4102-95F1-20477474812B}" type="datetimeFigureOut">
              <a:rPr lang="en-US" smtClean="0"/>
              <a:pPr/>
              <a:t>4/23/2019</a:t>
            </a:fld>
            <a:endParaRPr lang="en-US"/>
          </a:p>
        </p:txBody>
      </p:sp>
      <p:sp>
        <p:nvSpPr>
          <p:cNvPr id="8" name="Slide Number Placeholder 7"/>
          <p:cNvSpPr>
            <a:spLocks noGrp="1"/>
          </p:cNvSpPr>
          <p:nvPr>
            <p:ph type="sldNum" sz="quarter" idx="11"/>
          </p:nvPr>
        </p:nvSpPr>
        <p:spPr/>
        <p:txBody>
          <a:bodyPr/>
          <a:lstStyle/>
          <a:p>
            <a:fld id="{E6EBE0CD-0D0D-4C21-98E9-BCF5D21B831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3613-346D-4102-95F1-20477474812B}" type="datetimeFigureOut">
              <a:rPr lang="en-US" smtClean="0"/>
              <a:pPr/>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BE0CD-0D0D-4C21-98E9-BCF5D21B83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CB3613-346D-4102-95F1-20477474812B}"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6EBE0CD-0D0D-4C21-98E9-BCF5D21B83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ECB3613-346D-4102-95F1-20477474812B}"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E0CD-0D0D-4C21-98E9-BCF5D21B83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ECB3613-346D-4102-95F1-20477474812B}" type="datetimeFigureOut">
              <a:rPr lang="en-US" smtClean="0"/>
              <a:pPr/>
              <a:t>4/23/2019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6EBE0CD-0D0D-4C21-98E9-BCF5D21B831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Government" TargetMode="External"/><Relationship Id="rId7" Type="http://schemas.openxmlformats.org/officeDocument/2006/relationships/image" Target="../media/image4.jpeg"/><Relationship Id="rId2" Type="http://schemas.openxmlformats.org/officeDocument/2006/relationships/hyperlink" Target="https://en.wikipedia.org/wiki/Sovereign_state" TargetMode="Externa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hyperlink" Target="https://en.wikipedia.org/wiki/Economic_liberalization" TargetMode="External"/><Relationship Id="rId4" Type="http://schemas.openxmlformats.org/officeDocument/2006/relationships/hyperlink" Target="https://en.wikipedia.org/wiki/Regu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057399"/>
          </a:xfrm>
        </p:spPr>
        <p:txBody>
          <a:bodyPr>
            <a:normAutofit/>
          </a:bodyPr>
          <a:lstStyle/>
          <a:p>
            <a:r>
              <a:rPr lang="en-US" sz="7200" i="1" dirty="0"/>
              <a:t>GLOBALISATION</a:t>
            </a:r>
          </a:p>
        </p:txBody>
      </p:sp>
      <p:pic>
        <p:nvPicPr>
          <p:cNvPr id="22530" name="Picture 2" descr="Image result for images of globalisation in india"/>
          <p:cNvPicPr>
            <a:picLocks noChangeAspect="1" noChangeArrowheads="1"/>
          </p:cNvPicPr>
          <p:nvPr/>
        </p:nvPicPr>
        <p:blipFill rotWithShape="1">
          <a:blip r:embed="rId2"/>
          <a:srcRect b="4445"/>
          <a:stretch/>
        </p:blipFill>
        <p:spPr bwMode="auto">
          <a:xfrm>
            <a:off x="0" y="0"/>
            <a:ext cx="9144000" cy="6553200"/>
          </a:xfrm>
          <a:prstGeom prst="rect">
            <a:avLst/>
          </a:prstGeom>
          <a:noFill/>
        </p:spPr>
      </p:pic>
      <p:sp>
        <p:nvSpPr>
          <p:cNvPr id="4" name="Rectangle 3">
            <a:extLst>
              <a:ext uri="{FF2B5EF4-FFF2-40B4-BE49-F238E27FC236}">
                <a16:creationId xmlns:a16="http://schemas.microsoft.com/office/drawing/2014/main" id="{42EA79D3-31C3-4BAE-9CE3-E017AEF22CAA}"/>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cover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dirty="0"/>
              <a:t>INCREASED COLLABORATIONS-</a:t>
            </a:r>
            <a:br>
              <a:rPr lang="en-US" dirty="0"/>
            </a:br>
            <a:r>
              <a:rPr lang="en-US" sz="3200" dirty="0"/>
              <a:t>Technology is no longer invented mainly in solitude but is now mostly created through collaboration among inventors, both within a country and across national boundaries. Collaboration in invention can be indicated by patents obtained jointly by inventors, amounting for about half of the patents issued from 1975 to 1991 by the U.S. Patent and Trademark office to inventors throughout the world. Collaboration is shown to differ considerably across technologies; it is least frequent in fields of clothing and </a:t>
            </a:r>
            <a:r>
              <a:rPr lang="en-US" sz="3200" dirty="0" err="1"/>
              <a:t>houseware</a:t>
            </a:r>
            <a:r>
              <a:rPr lang="en-US" sz="3200" dirty="0"/>
              <a:t> and most frequent in chemistry. Collaboration has been increasing within and especially across national boundaries, a process of globalization of collaboration. </a:t>
            </a:r>
          </a:p>
        </p:txBody>
      </p:sp>
      <p:pic>
        <p:nvPicPr>
          <p:cNvPr id="3" name="Picture 2" descr="slide_3.jpg"/>
          <p:cNvPicPr>
            <a:picLocks noChangeAspect="1"/>
          </p:cNvPicPr>
          <p:nvPr/>
        </p:nvPicPr>
        <p:blipFill>
          <a:blip r:embed="rId2"/>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F8E05730-89CE-4A62-A61B-2F91FF6F54EE}"/>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7999"/>
          </a:xfrm>
        </p:spPr>
        <p:txBody>
          <a:bodyPr>
            <a:normAutofit/>
          </a:bodyPr>
          <a:lstStyle/>
          <a:p>
            <a:r>
              <a:rPr lang="en-US" sz="3200" dirty="0">
                <a:solidFill>
                  <a:schemeClr val="tx1">
                    <a:lumMod val="95000"/>
                    <a:lumOff val="5000"/>
                  </a:schemeClr>
                </a:solidFill>
                <a:latin typeface="+mj-lt"/>
              </a:rPr>
              <a:t> Participation involves nearly every society but collaboration is quite unevenly distributed around the world. The network of collaboration forms a hierarchy of a few highly inventive centers, especially the United States, dominating collaboration with the peripheries. Collaboration is also embedded in geopolitical links. Specifically, a decrease in collaboration among the nations in the East Bloc has accompanied the geopolitical </a:t>
            </a:r>
            <a:r>
              <a:rPr lang="en-US" sz="3200" dirty="0" err="1">
                <a:solidFill>
                  <a:schemeClr val="tx1">
                    <a:lumMod val="95000"/>
                    <a:lumOff val="5000"/>
                  </a:schemeClr>
                </a:solidFill>
                <a:latin typeface="+mj-lt"/>
              </a:rPr>
              <a:t>distingration</a:t>
            </a:r>
            <a:r>
              <a:rPr lang="en-US" sz="3200" dirty="0">
                <a:solidFill>
                  <a:schemeClr val="tx1">
                    <a:lumMod val="95000"/>
                    <a:lumOff val="5000"/>
                  </a:schemeClr>
                </a:solidFill>
                <a:latin typeface="+mj-lt"/>
              </a:rPr>
              <a:t> of the communist bloc, and an increase in collaboration among the 12 nations now in the European Union has accompanied the formation of this geopolitical region.</a:t>
            </a:r>
          </a:p>
        </p:txBody>
      </p:sp>
      <p:pic>
        <p:nvPicPr>
          <p:cNvPr id="4" name="Picture 3" descr="slide_4.jpg"/>
          <p:cNvPicPr>
            <a:picLocks noChangeAspect="1"/>
          </p:cNvPicPr>
          <p:nvPr/>
        </p:nvPicPr>
        <p:blipFill>
          <a:blip r:embed="rId2"/>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8E3C7BDF-EBD5-42F0-9CCA-09FE08CEDC9F}"/>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a:t>Meaning of Economic Reforms</a:t>
            </a:r>
            <a:br>
              <a:rPr lang="en-US" dirty="0"/>
            </a:br>
            <a:r>
              <a:rPr lang="en-US" sz="3600" dirty="0"/>
              <a:t>‘’Economic Reform’’ usually refer to deregulation or at time to reduction in the size of government to remove distortions caused by regulation or the presence of government rather then new or increased regulation or government programs to reduce distortion caused by market failure.</a:t>
            </a:r>
            <a:br>
              <a:rPr lang="en-US" sz="3200" dirty="0"/>
            </a:br>
            <a:endParaRPr lang="en-US" sz="3200" dirty="0"/>
          </a:p>
        </p:txBody>
      </p:sp>
      <p:pic>
        <p:nvPicPr>
          <p:cNvPr id="3" name="Picture 2" descr="economic-reforms-in-india-2-638.jpg"/>
          <p:cNvPicPr>
            <a:picLocks noChangeAspect="1"/>
          </p:cNvPicPr>
          <p:nvPr/>
        </p:nvPicPr>
        <p:blipFill>
          <a:blip r:embed="rId2"/>
          <a:stretch>
            <a:fillRect/>
          </a:stretch>
        </p:blipFill>
        <p:spPr>
          <a:xfrm>
            <a:off x="0" y="0"/>
            <a:ext cx="9143999" cy="6858000"/>
          </a:xfrm>
          <a:prstGeom prst="rect">
            <a:avLst/>
          </a:prstGeom>
        </p:spPr>
      </p:pic>
      <p:sp>
        <p:nvSpPr>
          <p:cNvPr id="4" name="Rectangle 3">
            <a:extLst>
              <a:ext uri="{FF2B5EF4-FFF2-40B4-BE49-F238E27FC236}">
                <a16:creationId xmlns:a16="http://schemas.microsoft.com/office/drawing/2014/main" id="{8256EF71-81CE-4029-AFD1-57B2B2087C54}"/>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4876800"/>
          </a:xfrm>
        </p:spPr>
        <p:txBody>
          <a:bodyPr>
            <a:normAutofit fontScale="90000"/>
          </a:bodyPr>
          <a:lstStyle/>
          <a:p>
            <a:r>
              <a:rPr lang="en-US" dirty="0"/>
              <a:t>NEED OF ECONOIC REFORMS IN INDIA;-</a:t>
            </a:r>
            <a:br>
              <a:rPr lang="en-US" dirty="0"/>
            </a:br>
            <a:r>
              <a:rPr lang="en-US" dirty="0"/>
              <a:t>*Increase n fiscal deficit.</a:t>
            </a:r>
            <a:br>
              <a:rPr lang="en-US" dirty="0"/>
            </a:br>
            <a:r>
              <a:rPr lang="en-US" dirty="0"/>
              <a:t>*Increase in adverse balance of payment.</a:t>
            </a:r>
            <a:br>
              <a:rPr lang="en-US" dirty="0"/>
            </a:br>
            <a:r>
              <a:rPr lang="en-US" dirty="0"/>
              <a:t>*Gulf crisis.</a:t>
            </a:r>
            <a:br>
              <a:rPr lang="en-US" dirty="0"/>
            </a:br>
            <a:r>
              <a:rPr lang="en-US" dirty="0"/>
              <a:t>*Fall in Foreign Exchange Reserve.</a:t>
            </a:r>
            <a:br>
              <a:rPr lang="en-US" dirty="0"/>
            </a:br>
            <a:r>
              <a:rPr lang="en-US" dirty="0"/>
              <a:t>*Rise in prices .</a:t>
            </a:r>
            <a:br>
              <a:rPr lang="en-US" dirty="0"/>
            </a:br>
            <a:r>
              <a:rPr lang="en-US" dirty="0"/>
              <a:t>* Poor performance of public sector.</a:t>
            </a:r>
            <a:br>
              <a:rPr lang="en-US" dirty="0"/>
            </a:br>
            <a:endParaRPr lang="en-US" dirty="0"/>
          </a:p>
        </p:txBody>
      </p:sp>
      <p:pic>
        <p:nvPicPr>
          <p:cNvPr id="4" name="Picture 3" descr="economic-reforms-in-india-3-638.jpg"/>
          <p:cNvPicPr>
            <a:picLocks noChangeAspect="1"/>
          </p:cNvPicPr>
          <p:nvPr/>
        </p:nvPicPr>
        <p:blipFill>
          <a:blip r:embed="rId2"/>
          <a:stretch>
            <a:fillRect/>
          </a:stretch>
        </p:blipFill>
        <p:spPr>
          <a:xfrm>
            <a:off x="0" y="0"/>
            <a:ext cx="9143999" cy="6858000"/>
          </a:xfrm>
          <a:prstGeom prst="rect">
            <a:avLst/>
          </a:prstGeom>
        </p:spPr>
      </p:pic>
      <p:sp>
        <p:nvSpPr>
          <p:cNvPr id="5" name="Rectangle 4">
            <a:extLst>
              <a:ext uri="{FF2B5EF4-FFF2-40B4-BE49-F238E27FC236}">
                <a16:creationId xmlns:a16="http://schemas.microsoft.com/office/drawing/2014/main" id="{8357CF27-6658-4139-8161-F2E32BC95811}"/>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4724400"/>
          </a:xfrm>
        </p:spPr>
        <p:txBody>
          <a:bodyPr>
            <a:normAutofit/>
          </a:bodyPr>
          <a:lstStyle/>
          <a:p>
            <a:r>
              <a:rPr lang="en-US" sz="2400" dirty="0">
                <a:latin typeface="Times New Roman" pitchFamily="18" charset="0"/>
                <a:cs typeface="Times New Roman" pitchFamily="18" charset="0"/>
              </a:rPr>
              <a:t>                                      CONCLUSION.</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Globalization has been going on for thousand of years the limit always is the cost including the risk involved in transport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Conclusion of the globalization process cannot be made because it is an on going process. On the other hand we look at its positive and negative sides.</a:t>
            </a:r>
            <a:br>
              <a:rPr lang="en-US" sz="2000" dirty="0"/>
            </a:br>
            <a:br>
              <a:rPr lang="en-US" dirty="0"/>
            </a:br>
            <a:endParaRPr lang="en-US" dirty="0"/>
          </a:p>
        </p:txBody>
      </p:sp>
      <p:pic>
        <p:nvPicPr>
          <p:cNvPr id="3" name="Picture 2" descr="globalization-and-youth-10-728.jpg"/>
          <p:cNvPicPr>
            <a:picLocks noChangeAspect="1"/>
          </p:cNvPicPr>
          <p:nvPr/>
        </p:nvPicPr>
        <p:blipFill>
          <a:blip r:embed="rId2"/>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69E604A-31D1-4656-8A02-0375A80FBADC}"/>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solidFill>
                  <a:schemeClr val="bg1"/>
                </a:solidFill>
                <a:latin typeface="Calibri" panose="020F0502020204030204" pitchFamily="34" charset="0"/>
              </a:rPr>
              <a:t>Smt</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Maniben</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M.P.Shah</a:t>
            </a:r>
            <a:r>
              <a:rPr lang="en-US" sz="1200" dirty="0">
                <a:solidFill>
                  <a:schemeClr val="bg1"/>
                </a:solidFill>
                <a:latin typeface="Calibri" panose="020F0502020204030204" pitchFamily="34" charset="0"/>
              </a:rPr>
              <a:t> Women's College of Arts and Commerce/FC</a:t>
            </a:r>
            <a:endParaRPr lang="en-IN" dirty="0">
              <a:solidFill>
                <a:schemeClr val="bg1"/>
              </a:solidFill>
            </a:endParaRPr>
          </a:p>
        </p:txBody>
      </p:sp>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5162" y="2967335"/>
            <a:ext cx="462819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what-about-globalization-and-digitization-12-638.jpg"/>
          <p:cNvPicPr>
            <a:picLocks noChangeAspect="1"/>
          </p:cNvPicPr>
          <p:nvPr/>
        </p:nvPicPr>
        <p:blipFill>
          <a:blip r:embed="rId2"/>
          <a:stretch>
            <a:fillRect/>
          </a:stretch>
        </p:blipFill>
        <p:spPr>
          <a:xfrm>
            <a:off x="0" y="1"/>
            <a:ext cx="9143999" cy="6553199"/>
          </a:xfrm>
          <a:prstGeom prst="rect">
            <a:avLst/>
          </a:prstGeom>
        </p:spPr>
      </p:pic>
      <p:sp>
        <p:nvSpPr>
          <p:cNvPr id="6" name="Rectangle 5">
            <a:extLst>
              <a:ext uri="{FF2B5EF4-FFF2-40B4-BE49-F238E27FC236}">
                <a16:creationId xmlns:a16="http://schemas.microsoft.com/office/drawing/2014/main" id="{7FCED25E-F028-4C3D-94D1-67BA786430C2}"/>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solidFill>
                  <a:schemeClr val="bg1"/>
                </a:solidFill>
                <a:latin typeface="Calibri" panose="020F0502020204030204" pitchFamily="34" charset="0"/>
              </a:rPr>
              <a:t>Smt</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Maniben</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M.P.Shah</a:t>
            </a:r>
            <a:r>
              <a:rPr lang="en-US" sz="1200" dirty="0">
                <a:solidFill>
                  <a:schemeClr val="bg1"/>
                </a:solidFill>
                <a:latin typeface="Calibri" panose="020F0502020204030204" pitchFamily="34" charset="0"/>
              </a:rPr>
              <a:t> Women's College of Arts and Commerce/FC</a:t>
            </a:r>
            <a:endParaRPr lang="en-IN" dirty="0">
              <a:solidFill>
                <a:schemeClr val="bg1"/>
              </a:solidFill>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70648" cy="6629400"/>
          </a:xfrm>
        </p:spPr>
        <p:txBody>
          <a:bodyPr>
            <a:normAutofit/>
          </a:bodyPr>
          <a:lstStyle/>
          <a:p>
            <a:r>
              <a:rPr lang="en-US" dirty="0">
                <a:latin typeface="Times New Roman" pitchFamily="18" charset="0"/>
                <a:cs typeface="Times New Roman" pitchFamily="18" charset="0"/>
              </a:rPr>
              <a:t>Group members</a:t>
            </a:r>
            <a:r>
              <a:rPr lang="en-US" dirty="0"/>
              <a:t>.</a:t>
            </a:r>
            <a:br>
              <a:rPr lang="en-US" dirty="0"/>
            </a:br>
            <a:br>
              <a:rPr lang="en-US" dirty="0"/>
            </a:br>
            <a:r>
              <a:rPr lang="en-US" sz="2700" dirty="0" err="1">
                <a:latin typeface="Times New Roman" pitchFamily="18" charset="0"/>
                <a:cs typeface="Times New Roman" pitchFamily="18" charset="0"/>
              </a:rPr>
              <a:t>Swaleha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khadri</a:t>
            </a:r>
            <a:r>
              <a:rPr lang="en-US" sz="2700" dirty="0">
                <a:latin typeface="Times New Roman" pitchFamily="18" charset="0"/>
                <a:cs typeface="Times New Roman" pitchFamily="18" charset="0"/>
              </a:rPr>
              <a:t> -79</a:t>
            </a:r>
            <a:br>
              <a:rPr lang="en-US" sz="2700" dirty="0">
                <a:latin typeface="Times New Roman" pitchFamily="18" charset="0"/>
                <a:cs typeface="Times New Roman" pitchFamily="18" charset="0"/>
              </a:rPr>
            </a:br>
            <a:r>
              <a:rPr lang="en-US" sz="2700" dirty="0" err="1">
                <a:latin typeface="Times New Roman" pitchFamily="18" charset="0"/>
                <a:cs typeface="Times New Roman" pitchFamily="18" charset="0"/>
              </a:rPr>
              <a:t>Priya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Rana</a:t>
            </a:r>
            <a:r>
              <a:rPr lang="en-US" sz="2700" dirty="0">
                <a:latin typeface="Times New Roman" pitchFamily="18" charset="0"/>
                <a:cs typeface="Times New Roman" pitchFamily="18" charset="0"/>
              </a:rPr>
              <a:t> – 81</a:t>
            </a:r>
            <a:br>
              <a:rPr lang="en-US" dirty="0"/>
            </a:br>
            <a:r>
              <a:rPr lang="en-US" sz="3100" dirty="0" err="1">
                <a:latin typeface="Times New Roman" pitchFamily="18" charset="0"/>
                <a:cs typeface="Times New Roman" pitchFamily="18" charset="0"/>
              </a:rPr>
              <a:t>Alfiya</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palla</a:t>
            </a:r>
            <a:r>
              <a:rPr lang="en-US" sz="3100" dirty="0">
                <a:latin typeface="Times New Roman" pitchFamily="18" charset="0"/>
                <a:cs typeface="Times New Roman" pitchFamily="18" charset="0"/>
              </a:rPr>
              <a:t> – 113</a:t>
            </a:r>
            <a:br>
              <a:rPr lang="en-US" sz="3100" dirty="0">
                <a:latin typeface="Times New Roman" pitchFamily="18" charset="0"/>
                <a:cs typeface="Times New Roman" pitchFamily="18" charset="0"/>
              </a:rPr>
            </a:br>
            <a:r>
              <a:rPr lang="en-US" sz="3100" dirty="0" err="1">
                <a:latin typeface="Times New Roman" pitchFamily="18" charset="0"/>
                <a:cs typeface="Times New Roman" pitchFamily="18" charset="0"/>
              </a:rPr>
              <a:t>Yashvi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lodaya</a:t>
            </a:r>
            <a:r>
              <a:rPr lang="en-US" sz="3100" dirty="0">
                <a:latin typeface="Times New Roman" pitchFamily="18" charset="0"/>
                <a:cs typeface="Times New Roman" pitchFamily="18" charset="0"/>
              </a:rPr>
              <a:t> – 111</a:t>
            </a:r>
            <a:br>
              <a:rPr lang="en-US" sz="3100" dirty="0">
                <a:latin typeface="Times New Roman" pitchFamily="18" charset="0"/>
                <a:cs typeface="Times New Roman" pitchFamily="18" charset="0"/>
              </a:rPr>
            </a:br>
            <a:r>
              <a:rPr lang="en-US" sz="3100" dirty="0" err="1">
                <a:latin typeface="Times New Roman" pitchFamily="18" charset="0"/>
                <a:cs typeface="Times New Roman" pitchFamily="18" charset="0"/>
              </a:rPr>
              <a:t>Ankita</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khandare</a:t>
            </a:r>
            <a:r>
              <a:rPr lang="en-US" sz="3100" dirty="0">
                <a:latin typeface="Times New Roman" pitchFamily="18" charset="0"/>
                <a:cs typeface="Times New Roman" pitchFamily="18" charset="0"/>
              </a:rPr>
              <a:t> – 110</a:t>
            </a:r>
            <a:br>
              <a:rPr lang="en-US" sz="3100" dirty="0">
                <a:latin typeface="Times New Roman" pitchFamily="18" charset="0"/>
                <a:cs typeface="Times New Roman" pitchFamily="18" charset="0"/>
              </a:rPr>
            </a:br>
            <a:r>
              <a:rPr lang="en-US" sz="3100" dirty="0" err="1">
                <a:latin typeface="Times New Roman" pitchFamily="18" charset="0"/>
                <a:cs typeface="Times New Roman" pitchFamily="18" charset="0"/>
              </a:rPr>
              <a:t>Neha</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patel</a:t>
            </a:r>
            <a:r>
              <a:rPr lang="en-US" sz="3100" dirty="0">
                <a:latin typeface="Times New Roman" pitchFamily="18" charset="0"/>
                <a:cs typeface="Times New Roman" pitchFamily="18" charset="0"/>
              </a:rPr>
              <a:t> – 115</a:t>
            </a:r>
            <a:br>
              <a:rPr lang="en-US" sz="3100" dirty="0">
                <a:latin typeface="Times New Roman" pitchFamily="18" charset="0"/>
                <a:cs typeface="Times New Roman" pitchFamily="18" charset="0"/>
              </a:rPr>
            </a:br>
            <a:r>
              <a:rPr lang="en-US" sz="3100" dirty="0" err="1">
                <a:latin typeface="Times New Roman" pitchFamily="18" charset="0"/>
                <a:cs typeface="Times New Roman" pitchFamily="18" charset="0"/>
              </a:rPr>
              <a:t>Neha</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shaikh</a:t>
            </a:r>
            <a:r>
              <a:rPr lang="en-US" sz="3100" dirty="0">
                <a:latin typeface="Times New Roman" pitchFamily="18" charset="0"/>
                <a:cs typeface="Times New Roman" pitchFamily="18" charset="0"/>
              </a:rPr>
              <a:t> – 100</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Sarah </a:t>
            </a:r>
            <a:r>
              <a:rPr lang="en-US" sz="3100" dirty="0" err="1">
                <a:latin typeface="Times New Roman" pitchFamily="18" charset="0"/>
                <a:cs typeface="Times New Roman" pitchFamily="18" charset="0"/>
              </a:rPr>
              <a:t>ansari</a:t>
            </a:r>
            <a:r>
              <a:rPr lang="en-US" sz="3100" dirty="0">
                <a:latin typeface="Times New Roman" pitchFamily="18" charset="0"/>
                <a:cs typeface="Times New Roman" pitchFamily="18" charset="0"/>
              </a:rPr>
              <a:t> -87</a:t>
            </a:r>
            <a:br>
              <a:rPr lang="en-US" sz="3100" dirty="0">
                <a:latin typeface="Times New Roman" pitchFamily="18" charset="0"/>
                <a:cs typeface="Times New Roman" pitchFamily="18" charset="0"/>
              </a:rPr>
            </a:br>
            <a:r>
              <a:rPr lang="en-US" sz="3100" dirty="0" err="1">
                <a:latin typeface="Times New Roman" pitchFamily="18" charset="0"/>
                <a:cs typeface="Times New Roman" pitchFamily="18" charset="0"/>
              </a:rPr>
              <a:t>Nazmeen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gazi</a:t>
            </a:r>
            <a:r>
              <a:rPr lang="en-US" sz="3100" dirty="0">
                <a:latin typeface="Times New Roman" pitchFamily="18" charset="0"/>
                <a:cs typeface="Times New Roman" pitchFamily="18" charset="0"/>
              </a:rPr>
              <a:t> - 109</a:t>
            </a:r>
            <a:br>
              <a:rPr lang="en-US" sz="3100" dirty="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381513D2-EC5A-47CA-B919-8045DD348528}"/>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ctr"/>
            <a:r>
              <a:rPr lang="en-US" sz="2000" dirty="0">
                <a:latin typeface="Aharoni" pitchFamily="2" charset="-79"/>
                <a:cs typeface="Aharoni" pitchFamily="2" charset="-79"/>
              </a:rPr>
              <a:t>GLOBALISATION</a:t>
            </a:r>
            <a:br>
              <a:rPr lang="en-US" sz="2000" dirty="0">
                <a:latin typeface="Aharoni" pitchFamily="2" charset="-79"/>
                <a:cs typeface="Aharoni" pitchFamily="2" charset="-79"/>
              </a:rPr>
            </a:br>
            <a:r>
              <a:rPr lang="en-US" sz="2000" dirty="0">
                <a:latin typeface="Aharoni" pitchFamily="2" charset="-79"/>
                <a:cs typeface="Aharoni" pitchFamily="2" charset="-79"/>
              </a:rPr>
              <a:t>DEFINE: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It describes the way countries and people of the world interact and integrated. Many things have becomes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globalized as people come into contact.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“Economic Globalization is how countries are coming together  as one big global economy, making international trade easier” </a:t>
            </a:r>
          </a:p>
        </p:txBody>
      </p:sp>
      <p:pic>
        <p:nvPicPr>
          <p:cNvPr id="27650" name="Picture 2" descr="Image result for globalization pic of definitio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Rectangle 3">
            <a:extLst>
              <a:ext uri="{FF2B5EF4-FFF2-40B4-BE49-F238E27FC236}">
                <a16:creationId xmlns:a16="http://schemas.microsoft.com/office/drawing/2014/main" id="{9FF8D773-ADFD-4627-AF23-442EAB087123}"/>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solidFill>
                  <a:schemeClr val="bg1"/>
                </a:solidFill>
                <a:latin typeface="Calibri" panose="020F0502020204030204" pitchFamily="34" charset="0"/>
              </a:rPr>
              <a:t>Smt</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Maniben</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M.P.Shah</a:t>
            </a:r>
            <a:r>
              <a:rPr lang="en-US" sz="1200" dirty="0">
                <a:solidFill>
                  <a:schemeClr val="bg1"/>
                </a:solidFill>
                <a:latin typeface="Calibri" panose="020F0502020204030204" pitchFamily="34" charset="0"/>
              </a:rPr>
              <a:t> Women's College of Arts and Commerce/FC</a:t>
            </a:r>
            <a:endParaRPr lang="en-IN" dirty="0">
              <a:solidFill>
                <a:schemeClr val="bg1"/>
              </a:solidFill>
            </a:endParaRPr>
          </a:p>
        </p:txBody>
      </p:sp>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br>
              <a:rPr lang="en-US" dirty="0">
                <a:latin typeface="Baskerville Old Face" pitchFamily="18" charset="0"/>
              </a:rPr>
            </a:br>
            <a:br>
              <a:rPr lang="en-US" dirty="0">
                <a:latin typeface="Baskerville Old Face" pitchFamily="18" charset="0"/>
              </a:rPr>
            </a:br>
            <a:r>
              <a:rPr lang="en-US" dirty="0">
                <a:latin typeface="Baskerville Old Face" pitchFamily="18" charset="0"/>
              </a:rPr>
              <a:t>Features of </a:t>
            </a:r>
            <a:r>
              <a:rPr lang="en-US" dirty="0" err="1">
                <a:latin typeface="Baskerville Old Face" pitchFamily="18" charset="0"/>
              </a:rPr>
              <a:t>Globalisation</a:t>
            </a:r>
            <a:r>
              <a:rPr lang="en-US" dirty="0">
                <a:latin typeface="Baskerville Old Face" pitchFamily="18" charset="0"/>
              </a:rPr>
              <a:t>:</a:t>
            </a:r>
            <a:br>
              <a:rPr lang="en-US" dirty="0">
                <a:latin typeface="Baskerville Old Face" pitchFamily="18" charset="0"/>
              </a:rPr>
            </a:br>
            <a:r>
              <a:rPr lang="en-US" dirty="0">
                <a:latin typeface="Baskerville Old Face" pitchFamily="18" charset="0"/>
              </a:rPr>
              <a:t>1.Liberalisation.</a:t>
            </a:r>
            <a:br>
              <a:rPr lang="en-US" dirty="0">
                <a:latin typeface="Baskerville Old Face" pitchFamily="18" charset="0"/>
              </a:rPr>
            </a:br>
            <a:r>
              <a:rPr lang="en-US" dirty="0">
                <a:latin typeface="Baskerville Old Face" pitchFamily="18" charset="0"/>
              </a:rPr>
              <a:t>2.Free Trade.</a:t>
            </a:r>
            <a:br>
              <a:rPr lang="en-US" dirty="0">
                <a:latin typeface="Baskerville Old Face" pitchFamily="18" charset="0"/>
              </a:rPr>
            </a:br>
            <a:r>
              <a:rPr lang="en-US" dirty="0">
                <a:latin typeface="Baskerville Old Face" pitchFamily="18" charset="0"/>
              </a:rPr>
              <a:t>3.Globalisation of Economic Activity.</a:t>
            </a:r>
            <a:br>
              <a:rPr lang="en-US" dirty="0">
                <a:latin typeface="Baskerville Old Face" pitchFamily="18" charset="0"/>
              </a:rPr>
            </a:br>
            <a:r>
              <a:rPr lang="en-US" dirty="0">
                <a:latin typeface="Baskerville Old Face" pitchFamily="18" charset="0"/>
              </a:rPr>
              <a:t>4.Liberalisation of Import Export System.</a:t>
            </a:r>
            <a:br>
              <a:rPr lang="en-US" dirty="0">
                <a:latin typeface="Baskerville Old Face" pitchFamily="18" charset="0"/>
              </a:rPr>
            </a:br>
            <a:r>
              <a:rPr lang="en-US" dirty="0">
                <a:latin typeface="Baskerville Old Face" pitchFamily="18" charset="0"/>
              </a:rPr>
              <a:t>5.Privatisation.</a:t>
            </a:r>
            <a:br>
              <a:rPr lang="en-US" dirty="0">
                <a:latin typeface="Baskerville Old Face" pitchFamily="18" charset="0"/>
              </a:rPr>
            </a:br>
            <a:r>
              <a:rPr lang="en-US" dirty="0">
                <a:latin typeface="Baskerville Old Face" pitchFamily="18" charset="0"/>
              </a:rPr>
              <a:t>6.Increased Collaborations.</a:t>
            </a:r>
            <a:br>
              <a:rPr lang="en-US" dirty="0">
                <a:latin typeface="Baskerville Old Face" pitchFamily="18" charset="0"/>
              </a:rPr>
            </a:br>
            <a:r>
              <a:rPr lang="en-US" dirty="0">
                <a:latin typeface="Baskerville Old Face" pitchFamily="18" charset="0"/>
              </a:rPr>
              <a:t>7.Economic Reforms.</a:t>
            </a:r>
            <a:br>
              <a:rPr lang="en-US" dirty="0">
                <a:latin typeface="Baskerville Old Face" pitchFamily="18" charset="0"/>
              </a:rPr>
            </a:br>
            <a:r>
              <a:rPr lang="en-US" dirty="0">
                <a:latin typeface="Baskerville Old Face" pitchFamily="18" charset="0"/>
              </a:rPr>
              <a:t>8. Conclusion</a:t>
            </a:r>
            <a:br>
              <a:rPr lang="en-US" dirty="0"/>
            </a:br>
            <a:br>
              <a:rPr lang="en-US" dirty="0"/>
            </a:br>
            <a:br>
              <a:rPr lang="en-US" dirty="0"/>
            </a:br>
            <a:endParaRPr lang="en-US" dirty="0"/>
          </a:p>
        </p:txBody>
      </p:sp>
      <p:sp>
        <p:nvSpPr>
          <p:cNvPr id="3" name="Rectangle 2">
            <a:extLst>
              <a:ext uri="{FF2B5EF4-FFF2-40B4-BE49-F238E27FC236}">
                <a16:creationId xmlns:a16="http://schemas.microsoft.com/office/drawing/2014/main" id="{4FDA7895-838B-49E8-BB05-51F436FD9B93}"/>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4800" b="1" dirty="0"/>
              <a:t>LIBERALIZATION</a:t>
            </a:r>
            <a:br>
              <a:rPr lang="en-US" sz="3200" b="1" dirty="0"/>
            </a:br>
            <a:r>
              <a:rPr lang="en-US" sz="4800" b="1" dirty="0"/>
              <a:t>Liberalization</a:t>
            </a:r>
            <a:r>
              <a:rPr lang="en-US" sz="3200" dirty="0"/>
              <a:t> (or </a:t>
            </a:r>
            <a:r>
              <a:rPr lang="en-US" sz="3200" b="1" dirty="0" err="1"/>
              <a:t>liberalisation</a:t>
            </a:r>
            <a:r>
              <a:rPr lang="en-US" sz="3200" dirty="0"/>
              <a:t>) is a general term for any process whereby a </a:t>
            </a:r>
            <a:r>
              <a:rPr lang="en-US" sz="3200" dirty="0">
                <a:hlinkClick r:id="rId2" tooltip="Sovereign state"/>
              </a:rPr>
              <a:t>state</a:t>
            </a:r>
            <a:r>
              <a:rPr lang="en-US" sz="3200" dirty="0"/>
              <a:t> lifts restrictions on some private individual activities. Liberalization occurs when something which used </a:t>
            </a:r>
            <a:r>
              <a:rPr lang="en-US" sz="4800" dirty="0"/>
              <a:t>to</a:t>
            </a:r>
            <a:r>
              <a:rPr lang="en-US" sz="3200" dirty="0"/>
              <a:t> be banned is no longer banned, or when </a:t>
            </a:r>
            <a:r>
              <a:rPr lang="en-US" sz="3200" dirty="0">
                <a:hlinkClick r:id="rId3" tooltip="Government"/>
              </a:rPr>
              <a:t>government</a:t>
            </a:r>
            <a:r>
              <a:rPr lang="en-US" sz="3200" dirty="0"/>
              <a:t> </a:t>
            </a:r>
            <a:r>
              <a:rPr lang="en-US" sz="3200" dirty="0">
                <a:hlinkClick r:id="rId4" tooltip="Regulation"/>
              </a:rPr>
              <a:t>regulations</a:t>
            </a:r>
            <a:r>
              <a:rPr lang="en-US" sz="3200" dirty="0"/>
              <a:t> are relaxed. </a:t>
            </a:r>
            <a:br>
              <a:rPr lang="en-US" sz="3200" dirty="0"/>
            </a:br>
            <a:r>
              <a:rPr lang="en-US" sz="3200" dirty="0"/>
              <a:t>The term "liberalization" is most often used in discussing </a:t>
            </a:r>
            <a:r>
              <a:rPr lang="en-US" sz="3200" dirty="0">
                <a:hlinkClick r:id="rId5" tooltip="Economic liberalization"/>
              </a:rPr>
              <a:t>economic liberalization</a:t>
            </a:r>
            <a:r>
              <a:rPr lang="en-US" sz="3200" dirty="0"/>
              <a:t>, which refers to the reduction of state involvement in the economy, but it can be used in other contexts as well. </a:t>
            </a:r>
            <a:br>
              <a:rPr lang="en-US" sz="3200" dirty="0"/>
            </a:br>
            <a:endParaRPr lang="en-US" sz="3200" dirty="0"/>
          </a:p>
        </p:txBody>
      </p:sp>
      <p:pic>
        <p:nvPicPr>
          <p:cNvPr id="3" name="Picture 2" descr="liberalisation-privatisation-and-globalisation-5-638.jpg"/>
          <p:cNvPicPr>
            <a:picLocks noChangeAspect="1"/>
          </p:cNvPicPr>
          <p:nvPr/>
        </p:nvPicPr>
        <p:blipFill>
          <a:blip r:embed="rId6"/>
          <a:stretch>
            <a:fillRect/>
          </a:stretch>
        </p:blipFill>
        <p:spPr>
          <a:xfrm>
            <a:off x="0" y="0"/>
            <a:ext cx="9144000" cy="6858000"/>
          </a:xfrm>
          <a:prstGeom prst="rect">
            <a:avLst/>
          </a:prstGeom>
        </p:spPr>
      </p:pic>
      <p:pic>
        <p:nvPicPr>
          <p:cNvPr id="4" name="Picture 3" descr="economic-reforms-in-india-6-638.jpg"/>
          <p:cNvPicPr>
            <a:picLocks noChangeAspect="1"/>
          </p:cNvPicPr>
          <p:nvPr/>
        </p:nvPicPr>
        <p:blipFill>
          <a:blip r:embed="rId7"/>
          <a:stretch>
            <a:fillRect/>
          </a:stretch>
        </p:blipFill>
        <p:spPr>
          <a:xfrm>
            <a:off x="0" y="0"/>
            <a:ext cx="9143999" cy="6858000"/>
          </a:xfrm>
          <a:prstGeom prst="rect">
            <a:avLst/>
          </a:prstGeom>
        </p:spPr>
      </p:pic>
      <p:sp>
        <p:nvSpPr>
          <p:cNvPr id="5" name="Rectangle 4">
            <a:extLst>
              <a:ext uri="{FF2B5EF4-FFF2-40B4-BE49-F238E27FC236}">
                <a16:creationId xmlns:a16="http://schemas.microsoft.com/office/drawing/2014/main" id="{A796294C-AE1B-42F5-A886-246F71B6AB56}"/>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9932" cy="6858000"/>
          </a:xfrm>
        </p:spPr>
        <p:txBody>
          <a:bodyPr>
            <a:normAutofit/>
          </a:bodyPr>
          <a:lstStyle/>
          <a:p>
            <a:r>
              <a:rPr lang="en-US" sz="3600" dirty="0"/>
              <a:t>FREE-TRADE:</a:t>
            </a:r>
            <a:br>
              <a:rPr lang="en-US" sz="3600" dirty="0"/>
            </a:br>
            <a:r>
              <a:rPr lang="en-US" sz="3100" dirty="0">
                <a:latin typeface="Times New Roman" pitchFamily="18" charset="0"/>
                <a:cs typeface="Times New Roman" pitchFamily="18" charset="0"/>
              </a:rPr>
              <a:t>Free trade is a trade policy that does not restrict imports or exports; it is the idea of the free market as applied to international trade. In government, free trade I predominantly advocated by political parties that hold right- wing or liberal economic positions, while economically left-wing political parties generally support protectionism.</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Most nations are today members of the World Trade </a:t>
            </a:r>
            <a:r>
              <a:rPr lang="en-US" sz="3100" dirty="0" err="1">
                <a:latin typeface="Times New Roman" pitchFamily="18" charset="0"/>
                <a:cs typeface="Times New Roman" pitchFamily="18" charset="0"/>
              </a:rPr>
              <a:t>Organisation</a:t>
            </a:r>
            <a:r>
              <a:rPr lang="en-US" sz="3100" dirty="0">
                <a:latin typeface="Times New Roman" pitchFamily="18" charset="0"/>
                <a:cs typeface="Times New Roman" pitchFamily="18" charset="0"/>
              </a:rPr>
              <a:t> (WHO) multi-lateral trade agreements. Free trade is additionally exemplified by the Europeans Economic Area and the </a:t>
            </a:r>
            <a:r>
              <a:rPr lang="en-US" sz="3100" dirty="0" err="1">
                <a:latin typeface="Times New Roman" pitchFamily="18" charset="0"/>
                <a:cs typeface="Times New Roman" pitchFamily="18" charset="0"/>
              </a:rPr>
              <a:t>Mercosur</a:t>
            </a:r>
            <a:r>
              <a:rPr lang="en-US" sz="3100" dirty="0">
                <a:latin typeface="Times New Roman" pitchFamily="18" charset="0"/>
                <a:cs typeface="Times New Roman" pitchFamily="18" charset="0"/>
              </a:rPr>
              <a:t>, which have established open markets. </a:t>
            </a:r>
          </a:p>
        </p:txBody>
      </p:sp>
      <p:sp>
        <p:nvSpPr>
          <p:cNvPr id="3" name="Rectangle 2">
            <a:extLst>
              <a:ext uri="{FF2B5EF4-FFF2-40B4-BE49-F238E27FC236}">
                <a16:creationId xmlns:a16="http://schemas.microsoft.com/office/drawing/2014/main" id="{7E28146F-8984-4286-A1FC-E9D3094F9796}"/>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sz="3100" dirty="0">
                <a:latin typeface="Times New Roman" pitchFamily="18" charset="0"/>
                <a:cs typeface="Times New Roman" pitchFamily="18" charset="0"/>
              </a:rPr>
              <a:t>However, most governments still impose some protectionist policies that are intended to support local employment, such as applying tariffs to imports or subsidies to exports.</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Governments may also restrict free trade to limit exports of natural resources. Other </a:t>
            </a:r>
            <a:r>
              <a:rPr lang="en-US" sz="3100" dirty="0" err="1">
                <a:latin typeface="Times New Roman" pitchFamily="18" charset="0"/>
                <a:cs typeface="Times New Roman" pitchFamily="18" charset="0"/>
              </a:rPr>
              <a:t>barries</a:t>
            </a:r>
            <a:r>
              <a:rPr lang="en-US" sz="3100" dirty="0">
                <a:latin typeface="Times New Roman" pitchFamily="18" charset="0"/>
                <a:cs typeface="Times New Roman" pitchFamily="18" charset="0"/>
              </a:rPr>
              <a:t> that may hinder trade include import quotes, taxes, and non-tariff </a:t>
            </a:r>
            <a:r>
              <a:rPr lang="en-US" sz="3100" dirty="0" err="1">
                <a:latin typeface="Times New Roman" pitchFamily="18" charset="0"/>
                <a:cs typeface="Times New Roman" pitchFamily="18" charset="0"/>
              </a:rPr>
              <a:t>barries</a:t>
            </a:r>
            <a:r>
              <a:rPr lang="en-US" sz="3100" dirty="0">
                <a:latin typeface="Times New Roman" pitchFamily="18" charset="0"/>
                <a:cs typeface="Times New Roman" pitchFamily="18" charset="0"/>
              </a:rPr>
              <a:t>, such as regularly legislation.</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there is a broad consensus among economists that protectionism has a negative welfare, while free trade and the reduction or trade </a:t>
            </a:r>
            <a:r>
              <a:rPr lang="en-US" sz="3100" dirty="0" err="1">
                <a:latin typeface="Times New Roman" pitchFamily="18" charset="0"/>
                <a:cs typeface="Times New Roman" pitchFamily="18" charset="0"/>
              </a:rPr>
              <a:t>barries</a:t>
            </a:r>
            <a:r>
              <a:rPr lang="en-US" sz="3100" dirty="0">
                <a:latin typeface="Times New Roman" pitchFamily="18" charset="0"/>
                <a:cs typeface="Times New Roman" pitchFamily="18" charset="0"/>
              </a:rPr>
              <a:t> has a positive effect an economic growth. However liberalization of trade can cause significant and unequally distributed losses, and the economic dislocation of workers in import-competing sectors.</a:t>
            </a:r>
            <a:br>
              <a:rPr lang="en-US" sz="3600" dirty="0"/>
            </a:br>
            <a:endParaRPr lang="en-US" sz="3600" dirty="0"/>
          </a:p>
        </p:txBody>
      </p:sp>
      <p:sp>
        <p:nvSpPr>
          <p:cNvPr id="3" name="Rectangle 2">
            <a:extLst>
              <a:ext uri="{FF2B5EF4-FFF2-40B4-BE49-F238E27FC236}">
                <a16:creationId xmlns:a16="http://schemas.microsoft.com/office/drawing/2014/main" id="{F28C7FE7-7155-4B96-AAB0-99D53C0FC8B1}"/>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2400" dirty="0">
                <a:latin typeface="Times New Roman" pitchFamily="18" charset="0"/>
                <a:cs typeface="Times New Roman" pitchFamily="18" charset="0"/>
              </a:rPr>
              <a:t>GLOBALIZATION IN ECONOMIC ACTIVITY.</a:t>
            </a:r>
            <a:br>
              <a:rPr lang="en-US" sz="2400" dirty="0">
                <a:latin typeface="Times New Roman" pitchFamily="18" charset="0"/>
                <a:cs typeface="Times New Roman" pitchFamily="18" charset="0"/>
              </a:rPr>
            </a:b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Globalization of economic activity describes the process of merging between domestic economies, businesses and societies. The phrase relates to economic activity that indicates that globalization involves the participation of companies and corporations actively contributing to the integration of international businesses. The features of the globalization of economic activity include an international development of trade, production, investments and flow of workforce.</a:t>
            </a:r>
          </a:p>
        </p:txBody>
      </p:sp>
      <p:sp>
        <p:nvSpPr>
          <p:cNvPr id="3" name="Rectangle 2">
            <a:extLst>
              <a:ext uri="{FF2B5EF4-FFF2-40B4-BE49-F238E27FC236}">
                <a16:creationId xmlns:a16="http://schemas.microsoft.com/office/drawing/2014/main" id="{6AF2DD3F-BF2C-43B3-8FAD-541D2984CBEA}"/>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77500" lnSpcReduction="20000"/>
          </a:bodyPr>
          <a:lstStyle/>
          <a:p>
            <a:r>
              <a:rPr lang="en-US" sz="3300" b="1" dirty="0"/>
              <a:t>Definition of 'Privatization'</a:t>
            </a:r>
          </a:p>
          <a:p>
            <a:br>
              <a:rPr lang="en-US" sz="3300" dirty="0"/>
            </a:br>
            <a:r>
              <a:rPr lang="en-US" sz="3300" b="1" i="1" dirty="0"/>
              <a:t>Definition: </a:t>
            </a:r>
            <a:r>
              <a:rPr lang="en-US" sz="3300" dirty="0"/>
              <a:t>The transfer of ownership, property or business from the government to the private sector is termed privatization. The government ceases to be the owner of the entity or business.</a:t>
            </a:r>
            <a:br>
              <a:rPr lang="en-US" sz="3300" dirty="0"/>
            </a:br>
            <a:br>
              <a:rPr lang="en-US" sz="3300" dirty="0"/>
            </a:br>
            <a:r>
              <a:rPr lang="en-US" sz="3300" dirty="0"/>
              <a:t>The process in which a publicly-traded company is taken over by a few people is also called privatization. The stock of the company is no longer traded in the stock market and the general public is barred from holding stake in such a company. The company gives up the name 'limited' and starts using 'private limited' in its last name.</a:t>
            </a:r>
            <a:br>
              <a:rPr lang="en-US" sz="3300" dirty="0"/>
            </a:br>
            <a:br>
              <a:rPr lang="en-US" sz="3300" dirty="0"/>
            </a:br>
            <a:r>
              <a:rPr lang="en-US" sz="3300" b="1" i="1" dirty="0"/>
              <a:t>Description: </a:t>
            </a:r>
            <a:r>
              <a:rPr lang="en-US" sz="3300" dirty="0"/>
              <a:t>Privatization is considered to bring more efficiency and objectivity to the company, something that a government company is not concerned about. India went for privatization in the historic reforms budget of 1991, also known as 'New Economic Policy or LPG policy</a:t>
            </a:r>
            <a:r>
              <a:rPr lang="en-US" sz="6000" dirty="0"/>
              <a:t>'.</a:t>
            </a:r>
            <a:endParaRPr lang="en-US" sz="3300" dirty="0"/>
          </a:p>
          <a:p>
            <a:endParaRPr lang="en-US" dirty="0">
              <a:latin typeface="Baskerville Old Face" pitchFamily="18" charset="0"/>
            </a:endParaRPr>
          </a:p>
        </p:txBody>
      </p:sp>
      <p:pic>
        <p:nvPicPr>
          <p:cNvPr id="5" name="Picture 4" descr="liberalisation-privatisation-and-globalisation-9-638.jpg"/>
          <p:cNvPicPr>
            <a:picLocks noChangeAspect="1"/>
          </p:cNvPicPr>
          <p:nvPr/>
        </p:nvPicPr>
        <p:blipFill>
          <a:blip r:embed="rId2"/>
          <a:stretch>
            <a:fillRect/>
          </a:stretch>
        </p:blipFill>
        <p:spPr>
          <a:xfrm>
            <a:off x="0" y="0"/>
            <a:ext cx="9144000" cy="6858000"/>
          </a:xfrm>
          <a:prstGeom prst="rect">
            <a:avLst/>
          </a:prstGeom>
        </p:spPr>
      </p:pic>
      <p:pic>
        <p:nvPicPr>
          <p:cNvPr id="7" name="Picture 6" descr="economic-reforms-in-india-8-638.jpg"/>
          <p:cNvPicPr>
            <a:picLocks noChangeAspect="1"/>
          </p:cNvPicPr>
          <p:nvPr/>
        </p:nvPicPr>
        <p:blipFill>
          <a:blip r:embed="rId3"/>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29253868-5BF6-4917-83F0-CECA87955B10}"/>
              </a:ext>
            </a:extLst>
          </p:cNvPr>
          <p:cNvSpPr/>
          <p:nvPr/>
        </p:nvSpPr>
        <p:spPr>
          <a:xfrm>
            <a:off x="2133600" y="6230035"/>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p:cover dir="lu"/>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398</Words>
  <Application>Microsoft Office PowerPoint</Application>
  <PresentationFormat>On-screen Show (4:3)</PresentationFormat>
  <Paragraphs>46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Aharoni</vt:lpstr>
      <vt:lpstr>Arial</vt:lpstr>
      <vt:lpstr>Baskerville Old Face</vt:lpstr>
      <vt:lpstr>Calibri</vt:lpstr>
      <vt:lpstr>Franklin Gothic Book</vt:lpstr>
      <vt:lpstr>Times New Roman</vt:lpstr>
      <vt:lpstr>Wingdings 2</vt:lpstr>
      <vt:lpstr>Technic</vt:lpstr>
      <vt:lpstr>GLOBALISATION</vt:lpstr>
      <vt:lpstr>Group members.  Swaleha khadri -79 Priya Rana – 81 Alfiya palla – 113 Yashvi lodaya – 111 Ankita khandare – 110 Neha patel – 115 Neha shaikh – 100 Sarah ansari -87 Nazmeen gazi - 109 </vt:lpstr>
      <vt:lpstr>GLOBALISATION DEFINE: It describes the way countries and people of the world interact and integrated. Many things have becomes  globalized as people come into contact. “Economic Globalization is how countries are coming together  as one big global economy, making international trade easier” </vt:lpstr>
      <vt:lpstr>  Features of Globalisation: 1.Liberalisation. 2.Free Trade. 3.Globalisation of Economic Activity. 4.Liberalisation of Import Export System. 5.Privatisation. 6.Increased Collaborations. 7.Economic Reforms. 8. Conclusion   </vt:lpstr>
      <vt:lpstr>LIBERALIZATION Liberalization (or liberalisation) is a general term for any process whereby a state lifts restrictions on some private individual activities. Liberalization occurs when something which used to be banned is no longer banned, or when government regulations are relaxed.  The term "liberalization" is most often used in discussing economic liberalization, which refers to the reduction of state involvement in the economy, but it can be used in other contexts as well.  </vt:lpstr>
      <vt:lpstr>FREE-TRADE: Free trade is a trade policy that does not restrict imports or exports; it is the idea of the free market as applied to international trade. In government, free trade I predominantly advocated by political parties that hold right- wing or liberal economic positions, while economically left-wing political parties generally support protectionism. Most nations are today members of the World Trade Organisation (WHO) multi-lateral trade agreements. Free trade is additionally exemplified by the Europeans Economic Area and the Mercosur, which have established open markets. </vt:lpstr>
      <vt:lpstr>However, most governments still impose some protectionist policies that are intended to support local employment, such as applying tariffs to imports or subsidies to exports. Governments may also restrict free trade to limit exports of natural resources. Other barries that may hinder trade include import quotes, taxes, and non-tariff barries, such as regularly legislation. there is a broad consensus among economists that protectionism has a negative welfare, while free trade and the reduction or trade barries has a positive effect an economic growth. However liberalization of trade can cause significant and unequally distributed losses, and the economic dislocation of workers in import-competing sectors. </vt:lpstr>
      <vt:lpstr>GLOBALIZATION IN ECONOMIC ACTIVITY.  Globalization of economic activity describes the process of merging between domestic economies, businesses and societies. The phrase relates to economic activity that indicates that globalization involves the participation of companies and corporations actively contributing to the integration of international businesses. The features of the globalization of economic activity include an international development of trade, production, investments and flow of workforce.</vt:lpstr>
      <vt:lpstr>PowerPoint Presentation</vt:lpstr>
      <vt:lpstr>INCREASED COLLABORATIONS- Technology is no longer invented mainly in solitude but is now mostly created through collaboration among inventors, both within a country and across national boundaries. Collaboration in invention can be indicated by patents obtained jointly by inventors, amounting for about half of the patents issued from 1975 to 1991 by the U.S. Patent and Trademark office to inventors throughout the world. Collaboration is shown to differ considerably across technologies; it is least frequent in fields of clothing and houseware and most frequent in chemistry. Collaboration has been increasing within and especially across national boundaries, a process of globalization of collaboration. </vt:lpstr>
      <vt:lpstr>PowerPoint Presentation</vt:lpstr>
      <vt:lpstr>Meaning of Economic Reforms ‘’Economic Reform’’ usually refer to deregulation or at time to reduction in the size of government to remove distortions caused by regulation or the presence of government rather then new or increased regulation or government programs to reduce distortion caused by market failure. </vt:lpstr>
      <vt:lpstr>NEED OF ECONOIC REFORMS IN INDIA;- *Increase n fiscal deficit. *Increase in adverse balance of payment. *Gulf crisis. *Fall in Foreign Exchange Reserve. *Rise in prices . * Poor performance of public sector. </vt:lpstr>
      <vt:lpstr>                                      CONCLUSION. Globalization has been going on for thousand of years the limit always is the cost including the risk involved in transport . Conclusion of the globalization process cannot be made because it is an on going process. On the other hand we look at its positive and negative sides.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wahab</dc:creator>
  <cp:lastModifiedBy>Gouri Mohan</cp:lastModifiedBy>
  <cp:revision>42</cp:revision>
  <dcterms:created xsi:type="dcterms:W3CDTF">2018-09-13T12:56:59Z</dcterms:created>
  <dcterms:modified xsi:type="dcterms:W3CDTF">2019-04-23T04:11:10Z</dcterms:modified>
</cp:coreProperties>
</file>