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24902-EEF4-4C39-BCD9-ED2F1085CF22}" type="datetimeFigureOut">
              <a:rPr lang="en-US" smtClean="0"/>
              <a:pPr/>
              <a:t>4/12/2019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45968-556D-44FE-98A5-FB370E45F4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945968-556D-44FE-98A5-FB370E45F46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945968-556D-44FE-98A5-FB370E45F46D}"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5200057-0AE1-4EBC-B683-072E44059B7B}" type="datetimeFigureOut">
              <a:rPr lang="en-US" smtClean="0"/>
              <a:pPr/>
              <a:t>4/12/2019</a:t>
            </a:fld>
            <a:endParaRPr lang="en-US"/>
          </a:p>
        </p:txBody>
      </p:sp>
      <p:sp>
        <p:nvSpPr>
          <p:cNvPr id="16" name="Slide Number Placeholder 15"/>
          <p:cNvSpPr>
            <a:spLocks noGrp="1"/>
          </p:cNvSpPr>
          <p:nvPr>
            <p:ph type="sldNum" sz="quarter" idx="11"/>
          </p:nvPr>
        </p:nvSpPr>
        <p:spPr/>
        <p:txBody>
          <a:bodyPr/>
          <a:lstStyle/>
          <a:p>
            <a:fld id="{B5196D9B-171B-474F-A4EF-1BDF7919173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200057-0AE1-4EBC-B683-072E44059B7B}"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6D9B-171B-474F-A4EF-1BDF791917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200057-0AE1-4EBC-B683-072E44059B7B}"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6D9B-171B-474F-A4EF-1BDF791917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5200057-0AE1-4EBC-B683-072E44059B7B}" type="datetimeFigureOut">
              <a:rPr lang="en-US" smtClean="0"/>
              <a:pPr/>
              <a:t>4/12/2019</a:t>
            </a:fld>
            <a:endParaRPr lang="en-US"/>
          </a:p>
        </p:txBody>
      </p:sp>
      <p:sp>
        <p:nvSpPr>
          <p:cNvPr id="15" name="Slide Number Placeholder 14"/>
          <p:cNvSpPr>
            <a:spLocks noGrp="1"/>
          </p:cNvSpPr>
          <p:nvPr>
            <p:ph type="sldNum" sz="quarter" idx="15"/>
          </p:nvPr>
        </p:nvSpPr>
        <p:spPr/>
        <p:txBody>
          <a:bodyPr/>
          <a:lstStyle>
            <a:lvl1pPr algn="ctr">
              <a:defRPr/>
            </a:lvl1pPr>
          </a:lstStyle>
          <a:p>
            <a:fld id="{B5196D9B-171B-474F-A4EF-1BDF79191735}"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200057-0AE1-4EBC-B683-072E44059B7B}"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6D9B-171B-474F-A4EF-1BDF7919173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200057-0AE1-4EBC-B683-072E44059B7B}"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96D9B-171B-474F-A4EF-1BDF7919173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5196D9B-171B-474F-A4EF-1BDF7919173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5200057-0AE1-4EBC-B683-072E44059B7B}" type="datetimeFigureOut">
              <a:rPr lang="en-US" smtClean="0"/>
              <a:pPr/>
              <a:t>4/12/2019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200057-0AE1-4EBC-B683-072E44059B7B}" type="datetimeFigureOut">
              <a:rPr lang="en-US" smtClean="0"/>
              <a:pPr/>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96D9B-171B-474F-A4EF-1BDF7919173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00057-0AE1-4EBC-B683-072E44059B7B}" type="datetimeFigureOut">
              <a:rPr lang="en-US" smtClean="0"/>
              <a:pPr/>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96D9B-171B-474F-A4EF-1BDF791917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5200057-0AE1-4EBC-B683-072E44059B7B}" type="datetimeFigureOut">
              <a:rPr lang="en-US" smtClean="0"/>
              <a:pPr/>
              <a:t>4/12/2019</a:t>
            </a:fld>
            <a:endParaRPr lang="en-US"/>
          </a:p>
        </p:txBody>
      </p:sp>
      <p:sp>
        <p:nvSpPr>
          <p:cNvPr id="9" name="Slide Number Placeholder 8"/>
          <p:cNvSpPr>
            <a:spLocks noGrp="1"/>
          </p:cNvSpPr>
          <p:nvPr>
            <p:ph type="sldNum" sz="quarter" idx="15"/>
          </p:nvPr>
        </p:nvSpPr>
        <p:spPr/>
        <p:txBody>
          <a:bodyPr/>
          <a:lstStyle/>
          <a:p>
            <a:fld id="{B5196D9B-171B-474F-A4EF-1BDF7919173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5200057-0AE1-4EBC-B683-072E44059B7B}" type="datetimeFigureOut">
              <a:rPr lang="en-US" smtClean="0"/>
              <a:pPr/>
              <a:t>4/12/2019</a:t>
            </a:fld>
            <a:endParaRPr lang="en-US"/>
          </a:p>
        </p:txBody>
      </p:sp>
      <p:sp>
        <p:nvSpPr>
          <p:cNvPr id="9" name="Slide Number Placeholder 8"/>
          <p:cNvSpPr>
            <a:spLocks noGrp="1"/>
          </p:cNvSpPr>
          <p:nvPr>
            <p:ph type="sldNum" sz="quarter" idx="11"/>
          </p:nvPr>
        </p:nvSpPr>
        <p:spPr/>
        <p:txBody>
          <a:bodyPr/>
          <a:lstStyle/>
          <a:p>
            <a:fld id="{B5196D9B-171B-474F-A4EF-1BDF7919173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5200057-0AE1-4EBC-B683-072E44059B7B}" type="datetimeFigureOut">
              <a:rPr lang="en-US" smtClean="0"/>
              <a:pPr/>
              <a:t>4/12/2019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5196D9B-171B-474F-A4EF-1BDF7919173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981200"/>
            <a:ext cx="7391400" cy="4572000"/>
          </a:xfrm>
        </p:spPr>
        <p:txBody>
          <a:bodyPr>
            <a:normAutofit/>
          </a:bodyPr>
          <a:lstStyle/>
          <a:p>
            <a:endParaRPr lang="en-US" dirty="0" smtClean="0"/>
          </a:p>
          <a:p>
            <a:r>
              <a:rPr lang="en-US" dirty="0" smtClean="0"/>
              <a:t>PPT ON:</a:t>
            </a:r>
          </a:p>
          <a:p>
            <a:r>
              <a:rPr lang="en-US" sz="6600" dirty="0" smtClean="0"/>
              <a:t>DIGITAL MARKETING</a:t>
            </a:r>
          </a:p>
          <a:p>
            <a:r>
              <a:rPr lang="en-US" dirty="0" smtClean="0"/>
              <a:t>                            By,</a:t>
            </a:r>
          </a:p>
          <a:p>
            <a:pPr algn="r"/>
            <a:r>
              <a:rPr lang="en-US" dirty="0" err="1" smtClean="0"/>
              <a:t>Rakhi</a:t>
            </a:r>
            <a:r>
              <a:rPr lang="en-US" dirty="0" smtClean="0"/>
              <a:t> </a:t>
            </a:r>
            <a:r>
              <a:rPr lang="en-US" dirty="0" err="1" smtClean="0"/>
              <a:t>Savita</a:t>
            </a:r>
            <a:endParaRPr lang="en-US" dirty="0" smtClean="0"/>
          </a:p>
          <a:p>
            <a:pPr algn="r"/>
            <a:r>
              <a:rPr lang="en-US" dirty="0" err="1" smtClean="0"/>
              <a:t>SyBcom</a:t>
            </a:r>
            <a:r>
              <a:rPr lang="en-US" dirty="0" smtClean="0"/>
              <a:t> </a:t>
            </a:r>
            <a:endParaRPr lang="en-US" dirty="0"/>
          </a:p>
        </p:txBody>
      </p:sp>
      <p:sp>
        <p:nvSpPr>
          <p:cNvPr id="2" name="Title 1"/>
          <p:cNvSpPr>
            <a:spLocks noGrp="1"/>
          </p:cNvSpPr>
          <p:nvPr>
            <p:ph type="ctrTitle"/>
          </p:nvPr>
        </p:nvSpPr>
        <p:spPr>
          <a:xfrm>
            <a:off x="685800" y="228601"/>
            <a:ext cx="7772400" cy="1981200"/>
          </a:xfrm>
        </p:spPr>
        <p:txBody>
          <a:bodyPr>
            <a:normAutofit fontScale="90000"/>
          </a:bodyPr>
          <a:lstStyle/>
          <a:p>
            <a:r>
              <a:rPr lang="en-US" dirty="0" smtClean="0"/>
              <a:t>SMT M.M.P SHAH WOMEN’S COKLLEGE OF ARTS &amp; COMMERCE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229600" cy="4525963"/>
          </a:xfrm>
        </p:spPr>
        <p:txBody>
          <a:bodyPr/>
          <a:lstStyle/>
          <a:p>
            <a:pPr>
              <a:buFont typeface="Wingdings" pitchFamily="2" charset="2"/>
              <a:buChar char="v"/>
            </a:pPr>
            <a:r>
              <a:rPr lang="en-US" dirty="0" smtClean="0"/>
              <a:t>LINKEDIN MARKETING</a:t>
            </a:r>
            <a:r>
              <a:rPr lang="en-IN" dirty="0" smtClean="0"/>
              <a:t> </a:t>
            </a:r>
          </a:p>
          <a:p>
            <a:pPr>
              <a:buNone/>
            </a:pPr>
            <a:r>
              <a:rPr lang="en-IN" sz="2000" dirty="0" smtClean="0"/>
              <a:t>You want to generating leads, build brand awareness, or establish strategic partnerships, LinkedIn can connect your brand with more than 450 million professionals across the globe. </a:t>
            </a:r>
          </a:p>
          <a:p>
            <a:pPr>
              <a:buNone/>
            </a:pPr>
            <a:r>
              <a:rPr lang="en-IN" sz="2000" b="1" dirty="0" smtClean="0"/>
              <a:t>1. Start with Your Own LinkedIn Profile</a:t>
            </a:r>
            <a:endParaRPr lang="en-IN" sz="2000" dirty="0" smtClean="0"/>
          </a:p>
          <a:p>
            <a:pPr>
              <a:buNone/>
            </a:pPr>
            <a:r>
              <a:rPr lang="en-IN" sz="2000" b="1" dirty="0" smtClean="0"/>
              <a:t>2</a:t>
            </a:r>
            <a:r>
              <a:rPr lang="en-IN" sz="2000" b="1" dirty="0"/>
              <a:t>. Create an Effective LinkedIn Company Page</a:t>
            </a:r>
            <a:endParaRPr lang="en-IN" sz="2000" dirty="0"/>
          </a:p>
          <a:p>
            <a:pPr>
              <a:buNone/>
            </a:pPr>
            <a:r>
              <a:rPr lang="en-IN" sz="2000" b="1" dirty="0"/>
              <a:t>3. Define Your Audience and Goals</a:t>
            </a:r>
            <a:endParaRPr lang="en-IN" sz="2000" dirty="0"/>
          </a:p>
          <a:p>
            <a:pPr>
              <a:buNone/>
            </a:pPr>
            <a:r>
              <a:rPr lang="en-IN" sz="2000" b="1" dirty="0"/>
              <a:t>4. Optimize Your Company Page for Search </a:t>
            </a:r>
            <a:endParaRPr lang="en-IN" sz="2000" dirty="0"/>
          </a:p>
          <a:p>
            <a:pPr>
              <a:buNone/>
            </a:pPr>
            <a:r>
              <a:rPr lang="en-IN" sz="2000" b="1" dirty="0"/>
              <a:t>5. Add Company Page Followers</a:t>
            </a:r>
            <a:endParaRPr lang="en-IN" sz="2000" dirty="0"/>
          </a:p>
          <a:p>
            <a:pPr>
              <a:buNone/>
            </a:pPr>
            <a:r>
              <a:rPr lang="en-IN" sz="2000" b="1" dirty="0" smtClean="0"/>
              <a:t>6.</a:t>
            </a:r>
            <a:r>
              <a:rPr lang="en-IN" sz="2000" b="1" dirty="0"/>
              <a:t> Use Rich Media to Increase Company Page Engagement</a:t>
            </a:r>
            <a:endParaRPr lang="en-IN" sz="2000" dirty="0"/>
          </a:p>
          <a:p>
            <a:pPr>
              <a:buNone/>
            </a:pPr>
            <a:r>
              <a:rPr lang="en-IN" sz="2000" b="1" dirty="0" smtClean="0"/>
              <a:t>7.</a:t>
            </a:r>
            <a:r>
              <a:rPr lang="en-IN" sz="2000" b="1" dirty="0"/>
              <a:t> Create LinkedIn Ad Campaigns to Drive Your Marketing </a:t>
            </a:r>
            <a:r>
              <a:rPr lang="en-IN" sz="2000" b="1" dirty="0" smtClean="0"/>
              <a:t>Goals</a:t>
            </a:r>
          </a:p>
          <a:p>
            <a:pPr>
              <a:buNone/>
            </a:pPr>
            <a:endParaRPr lang="en-IN" sz="2000" dirty="0"/>
          </a:p>
          <a:p>
            <a:pPr>
              <a:buNone/>
            </a:pPr>
            <a:endParaRPr lang="en-US" sz="2000" dirty="0"/>
          </a:p>
        </p:txBody>
      </p:sp>
      <p:sp>
        <p:nvSpPr>
          <p:cNvPr id="2" name="Title 1"/>
          <p:cNvSpPr>
            <a:spLocks noGrp="1"/>
          </p:cNvSpPr>
          <p:nvPr>
            <p:ph type="title"/>
          </p:nvPr>
        </p:nvSpPr>
        <p:spPr/>
        <p:txBody>
          <a:bodyPr/>
          <a:lstStyle/>
          <a:p>
            <a:r>
              <a:rPr lang="en-US" dirty="0" smtClean="0"/>
              <a:t>LINKEDIN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Font typeface="Wingdings" pitchFamily="2" charset="2"/>
              <a:buChar char="v"/>
            </a:pPr>
            <a:r>
              <a:rPr lang="en-US" dirty="0" smtClean="0"/>
              <a:t>PROMOTION &amp;CONNECTING CUSTOMERS</a:t>
            </a:r>
          </a:p>
          <a:p>
            <a:pPr>
              <a:buNone/>
            </a:pPr>
            <a:endParaRPr lang="en-US" dirty="0"/>
          </a:p>
        </p:txBody>
      </p:sp>
      <p:pic>
        <p:nvPicPr>
          <p:cNvPr id="25603" name="Picture 3" descr="D:\rakhisybcom\linkedin-marketing-networking-logo.png"/>
          <p:cNvPicPr>
            <a:picLocks noChangeAspect="1" noChangeArrowheads="1"/>
          </p:cNvPicPr>
          <p:nvPr/>
        </p:nvPicPr>
        <p:blipFill>
          <a:blip r:embed="rId2" cstate="print"/>
          <a:srcRect/>
          <a:stretch>
            <a:fillRect/>
          </a:stretch>
        </p:blipFill>
        <p:spPr bwMode="auto">
          <a:xfrm>
            <a:off x="152400" y="990600"/>
            <a:ext cx="4876800" cy="2971800"/>
          </a:xfrm>
          <a:prstGeom prst="rect">
            <a:avLst/>
          </a:prstGeom>
          <a:noFill/>
        </p:spPr>
      </p:pic>
      <p:pic>
        <p:nvPicPr>
          <p:cNvPr id="25604" name="Picture 4" descr="D:\rakhisybcom\LinkedIn-Power.jpg"/>
          <p:cNvPicPr>
            <a:picLocks noChangeAspect="1" noChangeArrowheads="1"/>
          </p:cNvPicPr>
          <p:nvPr/>
        </p:nvPicPr>
        <p:blipFill>
          <a:blip r:embed="rId3" cstate="print"/>
          <a:srcRect/>
          <a:stretch>
            <a:fillRect/>
          </a:stretch>
        </p:blipFill>
        <p:spPr bwMode="auto">
          <a:xfrm>
            <a:off x="3733800" y="3505200"/>
            <a:ext cx="5257800" cy="31527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v"/>
            </a:pPr>
            <a:r>
              <a:rPr lang="en-US" dirty="0" smtClean="0"/>
              <a:t>YOUTUBE</a:t>
            </a:r>
          </a:p>
          <a:p>
            <a:pPr>
              <a:buNone/>
            </a:pPr>
            <a:r>
              <a:rPr lang="en-IN" sz="1600" dirty="0" smtClean="0"/>
              <a:t>YouTube </a:t>
            </a:r>
            <a:r>
              <a:rPr lang="en-IN" sz="1600" dirty="0"/>
              <a:t>allows users to upload, view, rate, share, add to playlists, report, comment on videos, and subscribe to other </a:t>
            </a:r>
            <a:r>
              <a:rPr lang="en-IN" sz="1600" dirty="0" smtClean="0"/>
              <a:t>users. </a:t>
            </a:r>
            <a:r>
              <a:rPr lang="en-IN" sz="1600" dirty="0"/>
              <a:t>It offers a wide variety of </a:t>
            </a:r>
            <a:r>
              <a:rPr lang="en-IN" sz="1600" dirty="0" smtClean="0"/>
              <a:t>user generated</a:t>
            </a:r>
            <a:r>
              <a:rPr lang="en-IN" sz="1600" dirty="0"/>
              <a:t> and corporate </a:t>
            </a:r>
            <a:r>
              <a:rPr lang="en-IN" sz="1600" dirty="0" smtClean="0"/>
              <a:t>media</a:t>
            </a:r>
            <a:r>
              <a:rPr lang="en-IN" sz="1600" dirty="0"/>
              <a:t> videos. Available content includes video </a:t>
            </a:r>
            <a:r>
              <a:rPr lang="en-IN" sz="1600" dirty="0" smtClean="0"/>
              <a:t>clips,</a:t>
            </a:r>
            <a:r>
              <a:rPr lang="en-IN" sz="1600" dirty="0"/>
              <a:t> </a:t>
            </a:r>
            <a:r>
              <a:rPr lang="en-IN" sz="1600" dirty="0" smtClean="0"/>
              <a:t>TV </a:t>
            </a:r>
            <a:r>
              <a:rPr lang="en-IN" sz="1600" dirty="0"/>
              <a:t>show clips, </a:t>
            </a:r>
            <a:r>
              <a:rPr lang="en-IN" sz="1600" dirty="0" smtClean="0"/>
              <a:t>music   videos</a:t>
            </a:r>
            <a:r>
              <a:rPr lang="en-IN" sz="1600" dirty="0"/>
              <a:t>, short and documentary films, audio recordings, movie trailers, live streams, and other content such as video </a:t>
            </a:r>
            <a:r>
              <a:rPr lang="en-IN" sz="1600" dirty="0" smtClean="0"/>
              <a:t>blogging</a:t>
            </a:r>
            <a:r>
              <a:rPr lang="en-IN" sz="1600" dirty="0"/>
              <a:t>, short original videos, and educational videos. Most of the </a:t>
            </a:r>
            <a:r>
              <a:rPr lang="en-IN" sz="1600" dirty="0" smtClean="0"/>
              <a:t>content </a:t>
            </a:r>
            <a:r>
              <a:rPr lang="en-IN" sz="1600" dirty="0"/>
              <a:t>on YouTube </a:t>
            </a:r>
            <a:r>
              <a:rPr lang="en-IN" sz="1600" dirty="0" smtClean="0"/>
              <a:t>is uploaded </a:t>
            </a:r>
            <a:r>
              <a:rPr lang="en-IN" sz="1600" dirty="0"/>
              <a:t>by individuals, but media corporations </a:t>
            </a:r>
            <a:endParaRPr lang="en-US" sz="1600" dirty="0"/>
          </a:p>
        </p:txBody>
      </p:sp>
      <p:sp>
        <p:nvSpPr>
          <p:cNvPr id="2" name="Title 1"/>
          <p:cNvSpPr>
            <a:spLocks noGrp="1"/>
          </p:cNvSpPr>
          <p:nvPr>
            <p:ph type="title"/>
          </p:nvPr>
        </p:nvSpPr>
        <p:spPr/>
        <p:txBody>
          <a:bodyPr/>
          <a:lstStyle/>
          <a:p>
            <a:pPr algn="ctr"/>
            <a:r>
              <a:rPr lang="en-US" dirty="0" smtClean="0">
                <a:solidFill>
                  <a:srgbClr val="FF0000"/>
                </a:solidFill>
              </a:rPr>
              <a:t>YOUTUBE</a:t>
            </a:r>
            <a:r>
              <a:rPr lang="en-US" dirty="0" smtClean="0"/>
              <a:t> </a:t>
            </a:r>
            <a:endParaRPr lang="en-US" dirty="0"/>
          </a:p>
        </p:txBody>
      </p:sp>
      <p:pic>
        <p:nvPicPr>
          <p:cNvPr id="26627" name="Picture 3" descr="D:\rakhisybcom\youtube-programming-language.jpg"/>
          <p:cNvPicPr>
            <a:picLocks noChangeAspect="1" noChangeArrowheads="1"/>
          </p:cNvPicPr>
          <p:nvPr/>
        </p:nvPicPr>
        <p:blipFill>
          <a:blip r:embed="rId2" cstate="print"/>
          <a:srcRect/>
          <a:stretch>
            <a:fillRect/>
          </a:stretch>
        </p:blipFill>
        <p:spPr bwMode="auto">
          <a:xfrm>
            <a:off x="3124200" y="4267200"/>
            <a:ext cx="5772150" cy="2362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Font typeface="Wingdings" pitchFamily="2" charset="2"/>
              <a:buChar char="v"/>
            </a:pPr>
            <a:r>
              <a:rPr lang="en-US" dirty="0" smtClean="0"/>
              <a:t>VIMEO</a:t>
            </a:r>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endParaRPr lang="en-US" dirty="0"/>
          </a:p>
          <a:p>
            <a:pPr>
              <a:buFont typeface="Wingdings" pitchFamily="2" charset="2"/>
              <a:buChar char="v"/>
            </a:pPr>
            <a:endParaRPr lang="en-US" dirty="0" smtClean="0"/>
          </a:p>
          <a:p>
            <a:pPr>
              <a:buFont typeface="Wingdings" pitchFamily="2" charset="2"/>
              <a:buChar char="v"/>
            </a:pPr>
            <a:r>
              <a:rPr lang="en-US" dirty="0" smtClean="0"/>
              <a:t>DAILYMOTION</a:t>
            </a:r>
          </a:p>
          <a:p>
            <a:pPr>
              <a:buNone/>
            </a:pPr>
            <a:r>
              <a:rPr lang="en-IN" sz="2000" b="1" dirty="0" err="1" smtClean="0"/>
              <a:t>Dailymotion</a:t>
            </a:r>
            <a:r>
              <a:rPr lang="en-IN" sz="2000" dirty="0"/>
              <a:t> is a video-sharing technology platform</a:t>
            </a:r>
            <a:r>
              <a:rPr lang="en-IN" sz="2000" dirty="0" smtClean="0"/>
              <a:t>.</a:t>
            </a:r>
            <a:r>
              <a:rPr lang="en-IN" sz="2000" dirty="0"/>
              <a:t> </a:t>
            </a:r>
            <a:r>
              <a:rPr lang="en-IN" sz="2000" dirty="0" err="1" smtClean="0"/>
              <a:t>Dailymotion</a:t>
            </a:r>
            <a:r>
              <a:rPr lang="en-IN" sz="2000" dirty="0" smtClean="0"/>
              <a:t> </a:t>
            </a:r>
            <a:r>
              <a:rPr lang="en-IN" sz="2000" dirty="0"/>
              <a:t>is available worldwide in 18 languages and 35 localised versions featuring local home pages and local content. It has more than 300 million unique monthly users</a:t>
            </a:r>
            <a:endParaRPr lang="en-US" sz="2000" dirty="0"/>
          </a:p>
        </p:txBody>
      </p:sp>
      <p:pic>
        <p:nvPicPr>
          <p:cNvPr id="27651" name="Picture 3" descr="D:\rakhisybcom\wat-is-vimeo.jpg"/>
          <p:cNvPicPr>
            <a:picLocks noChangeAspect="1" noChangeArrowheads="1"/>
          </p:cNvPicPr>
          <p:nvPr/>
        </p:nvPicPr>
        <p:blipFill>
          <a:blip r:embed="rId2" cstate="print"/>
          <a:srcRect/>
          <a:stretch>
            <a:fillRect/>
          </a:stretch>
        </p:blipFill>
        <p:spPr bwMode="auto">
          <a:xfrm>
            <a:off x="2971800" y="228600"/>
            <a:ext cx="5562600" cy="2362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Font typeface="Wingdings" pitchFamily="2" charset="2"/>
              <a:buChar char="v"/>
            </a:pPr>
            <a:r>
              <a:rPr lang="en-US" dirty="0" smtClean="0"/>
              <a:t>PROMOTION</a:t>
            </a:r>
            <a:endParaRPr lang="en-US" dirty="0"/>
          </a:p>
        </p:txBody>
      </p:sp>
      <p:pic>
        <p:nvPicPr>
          <p:cNvPr id="28674" name="Picture 2" descr="D:\rakhisybcom\1538744092-97981-1-1.jpg"/>
          <p:cNvPicPr>
            <a:picLocks noChangeAspect="1" noChangeArrowheads="1"/>
          </p:cNvPicPr>
          <p:nvPr/>
        </p:nvPicPr>
        <p:blipFill>
          <a:blip r:embed="rId2" cstate="print"/>
          <a:srcRect/>
          <a:stretch>
            <a:fillRect/>
          </a:stretch>
        </p:blipFill>
        <p:spPr bwMode="auto">
          <a:xfrm>
            <a:off x="990600" y="838200"/>
            <a:ext cx="7010400" cy="3733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562600"/>
          </a:xfrm>
        </p:spPr>
        <p:txBody>
          <a:bodyPr/>
          <a:lstStyle/>
          <a:p>
            <a:pPr>
              <a:buFont typeface="Wingdings" pitchFamily="2" charset="2"/>
              <a:buChar char="v"/>
            </a:pPr>
            <a:r>
              <a:rPr lang="en-US" dirty="0" smtClean="0"/>
              <a:t>BLOGGING</a:t>
            </a:r>
          </a:p>
          <a:p>
            <a:pPr>
              <a:buNone/>
            </a:pPr>
            <a:r>
              <a:rPr lang="en-IN" dirty="0" smtClean="0"/>
              <a:t>Blogging first started as a way to have an online personal web log, in which a person would journal about their day. From "web log" came the term "</a:t>
            </a:r>
            <a:r>
              <a:rPr lang="en-IN" dirty="0" smtClean="0"/>
              <a:t>blog”.</a:t>
            </a:r>
          </a:p>
          <a:p>
            <a:pPr>
              <a:buNone/>
            </a:pPr>
            <a:endParaRPr lang="en-IN" dirty="0" smtClean="0"/>
          </a:p>
          <a:p>
            <a:pPr>
              <a:buNone/>
            </a:pPr>
            <a:endParaRPr lang="en-IN" dirty="0" smtClean="0"/>
          </a:p>
          <a:p>
            <a:pPr>
              <a:buNone/>
            </a:pPr>
            <a:endParaRPr lang="en-US" dirty="0"/>
          </a:p>
        </p:txBody>
      </p:sp>
      <p:sp>
        <p:nvSpPr>
          <p:cNvPr id="3" name="Title 2"/>
          <p:cNvSpPr>
            <a:spLocks noGrp="1"/>
          </p:cNvSpPr>
          <p:nvPr>
            <p:ph type="title"/>
          </p:nvPr>
        </p:nvSpPr>
        <p:spPr>
          <a:xfrm>
            <a:off x="457200" y="152400"/>
            <a:ext cx="8229600" cy="914400"/>
          </a:xfrm>
        </p:spPr>
        <p:txBody>
          <a:bodyPr>
            <a:normAutofit/>
          </a:bodyPr>
          <a:lstStyle/>
          <a:p>
            <a:pPr algn="ctr"/>
            <a:r>
              <a:rPr lang="en-US" sz="3200" dirty="0" smtClean="0">
                <a:solidFill>
                  <a:schemeClr val="bg1">
                    <a:lumMod val="95000"/>
                    <a:lumOff val="5000"/>
                  </a:schemeClr>
                </a:solidFill>
              </a:rPr>
              <a:t>BLOGGING FUNDAMENTALS</a:t>
            </a:r>
            <a:endParaRPr lang="en-US" sz="3200" dirty="0">
              <a:solidFill>
                <a:schemeClr val="bg1">
                  <a:lumMod val="95000"/>
                  <a:lumOff val="5000"/>
                </a:schemeClr>
              </a:solidFill>
            </a:endParaRPr>
          </a:p>
        </p:txBody>
      </p:sp>
      <p:pic>
        <p:nvPicPr>
          <p:cNvPr id="1027" name="Picture 3" descr="D:\rakhisybcom\blogs-9-728.jpg"/>
          <p:cNvPicPr>
            <a:picLocks noChangeAspect="1" noChangeArrowheads="1"/>
          </p:cNvPicPr>
          <p:nvPr/>
        </p:nvPicPr>
        <p:blipFill>
          <a:blip r:embed="rId2" cstate="print"/>
          <a:srcRect/>
          <a:stretch>
            <a:fillRect/>
          </a:stretch>
        </p:blipFill>
        <p:spPr bwMode="auto">
          <a:xfrm>
            <a:off x="2514600" y="2971800"/>
            <a:ext cx="6019800" cy="3657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324600"/>
          </a:xfrm>
        </p:spPr>
        <p:txBody>
          <a:bodyPr/>
          <a:lstStyle/>
          <a:p>
            <a:pPr>
              <a:buFont typeface="Wingdings" pitchFamily="2" charset="2"/>
              <a:buChar char="v"/>
            </a:pPr>
            <a:r>
              <a:rPr lang="en-US" dirty="0" smtClean="0"/>
              <a:t>BLOG PROMOTION</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r>
              <a:rPr lang="en-US" dirty="0" smtClean="0"/>
              <a:t>BLOG COMMENTING</a:t>
            </a:r>
            <a:endParaRPr lang="en-US" dirty="0"/>
          </a:p>
        </p:txBody>
      </p:sp>
      <p:pic>
        <p:nvPicPr>
          <p:cNvPr id="2051" name="Picture 3" descr="D:\rakhisybcom\Places To Promote Your Blog Posts After Publishing That'll Double Your Social Media Traffic.gif"/>
          <p:cNvPicPr>
            <a:picLocks noChangeAspect="1" noChangeArrowheads="1" noCrop="1"/>
          </p:cNvPicPr>
          <p:nvPr/>
        </p:nvPicPr>
        <p:blipFill>
          <a:blip r:embed="rId2" cstate="print"/>
          <a:srcRect/>
          <a:stretch>
            <a:fillRect/>
          </a:stretch>
        </p:blipFill>
        <p:spPr bwMode="auto">
          <a:xfrm>
            <a:off x="3048000" y="609600"/>
            <a:ext cx="5486400" cy="2819400"/>
          </a:xfrm>
          <a:prstGeom prst="rect">
            <a:avLst/>
          </a:prstGeom>
          <a:noFill/>
        </p:spPr>
      </p:pic>
      <p:pic>
        <p:nvPicPr>
          <p:cNvPr id="2055" name="Picture 7" descr="D:\rakhisybcom\Blog_Commenting-Benefits.jpg"/>
          <p:cNvPicPr>
            <a:picLocks noChangeAspect="1" noChangeArrowheads="1"/>
          </p:cNvPicPr>
          <p:nvPr/>
        </p:nvPicPr>
        <p:blipFill>
          <a:blip r:embed="rId3" cstate="print"/>
          <a:srcRect/>
          <a:stretch>
            <a:fillRect/>
          </a:stretch>
        </p:blipFill>
        <p:spPr bwMode="auto">
          <a:xfrm>
            <a:off x="152400" y="3962400"/>
            <a:ext cx="5715000" cy="2743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763000" cy="5410200"/>
          </a:xfrm>
        </p:spPr>
        <p:txBody>
          <a:bodyPr/>
          <a:lstStyle/>
          <a:p>
            <a:pPr>
              <a:buFont typeface="Wingdings" pitchFamily="2" charset="2"/>
              <a:buChar char="v"/>
            </a:pPr>
            <a:r>
              <a:rPr lang="en-US" dirty="0" smtClean="0"/>
              <a:t>WHAT IS PINTEREST?</a:t>
            </a:r>
            <a:r>
              <a:rPr lang="en-IN" dirty="0" smtClean="0"/>
              <a:t> </a:t>
            </a:r>
            <a:endParaRPr lang="en-IN" dirty="0" smtClean="0"/>
          </a:p>
          <a:p>
            <a:pPr>
              <a:buFont typeface="Courier New" pitchFamily="49" charset="0"/>
              <a:buChar char="o"/>
            </a:pPr>
            <a:r>
              <a:rPr lang="en-IN" sz="2000" dirty="0" err="1" smtClean="0"/>
              <a:t>Pinterest</a:t>
            </a:r>
            <a:r>
              <a:rPr lang="en-IN" sz="2000" dirty="0" smtClean="0"/>
              <a:t> </a:t>
            </a:r>
            <a:r>
              <a:rPr lang="en-IN" sz="2000" dirty="0" smtClean="0"/>
              <a:t>is social media network that allows users to share images associated with project, goods, and services, and to visually discover new interests by browsing images others have posted</a:t>
            </a:r>
            <a:r>
              <a:rPr lang="en-IN" sz="2000" dirty="0" smtClean="0"/>
              <a:t>.</a:t>
            </a:r>
          </a:p>
          <a:p>
            <a:pPr>
              <a:buFont typeface="Courier New" pitchFamily="49" charset="0"/>
              <a:buChar char="o"/>
            </a:pPr>
            <a:r>
              <a:rPr lang="en-IN" sz="2000" dirty="0" smtClean="0"/>
              <a:t> </a:t>
            </a:r>
            <a:r>
              <a:rPr lang="en-IN" sz="2000" dirty="0" err="1" smtClean="0"/>
              <a:t>Pinterest</a:t>
            </a:r>
            <a:r>
              <a:rPr lang="en-IN" sz="2000" dirty="0" smtClean="0"/>
              <a:t> </a:t>
            </a:r>
            <a:r>
              <a:rPr lang="en-IN" sz="2000" dirty="0" smtClean="0"/>
              <a:t>is also a social network. Users interact with each other through liking, commenting, re-saving each other’s stuff </a:t>
            </a:r>
            <a:r>
              <a:rPr lang="en-IN" sz="2000" dirty="0" smtClean="0"/>
              <a:t>an </a:t>
            </a:r>
            <a:r>
              <a:rPr lang="en-IN" sz="2000" dirty="0" err="1" smtClean="0"/>
              <a:t>Pinterest</a:t>
            </a:r>
            <a:r>
              <a:rPr lang="en-IN" sz="2000" dirty="0" smtClean="0"/>
              <a:t> </a:t>
            </a:r>
            <a:r>
              <a:rPr lang="en-IN" sz="2000" dirty="0" smtClean="0"/>
              <a:t>is also a social </a:t>
            </a:r>
            <a:r>
              <a:rPr lang="en-IN" sz="2000" dirty="0" smtClean="0"/>
              <a:t>network.</a:t>
            </a:r>
            <a:endParaRPr lang="en-US" sz="2000" dirty="0"/>
          </a:p>
        </p:txBody>
      </p:sp>
      <p:sp>
        <p:nvSpPr>
          <p:cNvPr id="3" name="Title 2"/>
          <p:cNvSpPr>
            <a:spLocks noGrp="1"/>
          </p:cNvSpPr>
          <p:nvPr>
            <p:ph type="title"/>
          </p:nvPr>
        </p:nvSpPr>
        <p:spPr/>
        <p:txBody>
          <a:bodyPr/>
          <a:lstStyle/>
          <a:p>
            <a:pPr algn="ctr"/>
            <a:r>
              <a:rPr lang="en-US" dirty="0" smtClean="0">
                <a:solidFill>
                  <a:srgbClr val="C00000"/>
                </a:solidFill>
              </a:rPr>
              <a:t>PINTEREST MARKETING</a:t>
            </a:r>
            <a:endParaRPr lang="en-US" dirty="0">
              <a:solidFill>
                <a:srgbClr val="C00000"/>
              </a:solidFill>
            </a:endParaRPr>
          </a:p>
        </p:txBody>
      </p:sp>
      <p:pic>
        <p:nvPicPr>
          <p:cNvPr id="32771" name="Picture 3" descr="D:\rakhisybcom\download.jpg"/>
          <p:cNvPicPr>
            <a:picLocks noChangeAspect="1" noChangeArrowheads="1"/>
          </p:cNvPicPr>
          <p:nvPr/>
        </p:nvPicPr>
        <p:blipFill>
          <a:blip r:embed="rId2" cstate="print"/>
          <a:srcRect/>
          <a:stretch>
            <a:fillRect/>
          </a:stretch>
        </p:blipFill>
        <p:spPr bwMode="auto">
          <a:xfrm>
            <a:off x="1828800" y="3505200"/>
            <a:ext cx="5105400" cy="2971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lstStyle/>
          <a:p>
            <a:pPr>
              <a:buFont typeface="Wingdings" pitchFamily="2" charset="2"/>
              <a:buChar char="v"/>
            </a:pPr>
            <a:r>
              <a:rPr lang="en-US" dirty="0" smtClean="0">
                <a:solidFill>
                  <a:srgbClr val="C00000"/>
                </a:solidFill>
              </a:rPr>
              <a:t>HISTORY OF PINTEREST</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r>
              <a:rPr lang="en-US" dirty="0" smtClean="0"/>
              <a:t>]</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p:txBody>
      </p:sp>
      <p:pic>
        <p:nvPicPr>
          <p:cNvPr id="33795" name="Picture 3" descr="D:\rakhisybcom\1327_Pinterest+history.png"/>
          <p:cNvPicPr>
            <a:picLocks noChangeAspect="1" noChangeArrowheads="1"/>
          </p:cNvPicPr>
          <p:nvPr/>
        </p:nvPicPr>
        <p:blipFill>
          <a:blip r:embed="rId2" cstate="print"/>
          <a:srcRect/>
          <a:stretch>
            <a:fillRect/>
          </a:stretch>
        </p:blipFill>
        <p:spPr bwMode="auto">
          <a:xfrm>
            <a:off x="228600" y="685800"/>
            <a:ext cx="8382000" cy="48767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867400"/>
          </a:xfrm>
        </p:spPr>
        <p:txBody>
          <a:bodyPr/>
          <a:lstStyle/>
          <a:p>
            <a:pPr>
              <a:buFont typeface="Wingdings" pitchFamily="2" charset="2"/>
              <a:buChar char="v"/>
            </a:pPr>
            <a:r>
              <a:rPr lang="en-US" dirty="0" smtClean="0">
                <a:solidFill>
                  <a:srgbClr val="C00000"/>
                </a:solidFill>
              </a:rPr>
              <a:t>INTERESTING FACTS</a:t>
            </a:r>
          </a:p>
          <a:p>
            <a:pPr>
              <a:buNone/>
            </a:pPr>
            <a:endParaRPr lang="en-US" dirty="0"/>
          </a:p>
        </p:txBody>
      </p:sp>
      <p:pic>
        <p:nvPicPr>
          <p:cNvPr id="34820" name="Picture 4" descr="D:\rakhisybcom\pinterest-sharing-secrets-660x385.jpg"/>
          <p:cNvPicPr>
            <a:picLocks noChangeAspect="1" noChangeArrowheads="1"/>
          </p:cNvPicPr>
          <p:nvPr/>
        </p:nvPicPr>
        <p:blipFill>
          <a:blip r:embed="rId2" cstate="print"/>
          <a:srcRect/>
          <a:stretch>
            <a:fillRect/>
          </a:stretch>
        </p:blipFill>
        <p:spPr bwMode="auto">
          <a:xfrm>
            <a:off x="304800" y="685800"/>
            <a:ext cx="8610600" cy="5867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rakhisybcom\dm.png"/>
          <p:cNvPicPr>
            <a:picLocks noGrp="1" noChangeAspect="1" noChangeArrowheads="1"/>
          </p:cNvPicPr>
          <p:nvPr>
            <p:ph idx="1"/>
          </p:nvPr>
        </p:nvPicPr>
        <p:blipFill>
          <a:blip r:embed="rId2" cstate="print"/>
          <a:stretch>
            <a:fillRect/>
          </a:stretch>
        </p:blipFill>
        <p:spPr bwMode="auto">
          <a:xfrm>
            <a:off x="4876800" y="3886200"/>
            <a:ext cx="3886207" cy="2286000"/>
          </a:xfrm>
          <a:prstGeom prst="rect">
            <a:avLst/>
          </a:prstGeom>
          <a:noFill/>
        </p:spPr>
      </p:pic>
      <p:sp>
        <p:nvSpPr>
          <p:cNvPr id="2" name="Title 1"/>
          <p:cNvSpPr>
            <a:spLocks noGrp="1"/>
          </p:cNvSpPr>
          <p:nvPr>
            <p:ph type="title"/>
          </p:nvPr>
        </p:nvSpPr>
        <p:spPr/>
        <p:txBody>
          <a:bodyPr>
            <a:normAutofit fontScale="90000"/>
          </a:bodyPr>
          <a:lstStyle/>
          <a:p>
            <a:pPr algn="ctr"/>
            <a:r>
              <a:rPr lang="en-US" dirty="0" smtClean="0">
                <a:solidFill>
                  <a:schemeClr val="bg1">
                    <a:lumMod val="95000"/>
                    <a:lumOff val="5000"/>
                  </a:schemeClr>
                </a:solidFill>
              </a:rPr>
              <a:t>INTRODUCTION TO DIGITAL MARKETING</a:t>
            </a:r>
            <a:endParaRPr lang="en-US" dirty="0">
              <a:solidFill>
                <a:schemeClr val="bg1">
                  <a:lumMod val="95000"/>
                  <a:lumOff val="5000"/>
                </a:schemeClr>
              </a:solidFill>
            </a:endParaRPr>
          </a:p>
        </p:txBody>
      </p:sp>
      <p:sp>
        <p:nvSpPr>
          <p:cNvPr id="6" name="Rectangle 5"/>
          <p:cNvSpPr/>
          <p:nvPr/>
        </p:nvSpPr>
        <p:spPr>
          <a:xfrm>
            <a:off x="685800" y="1524000"/>
            <a:ext cx="7239000" cy="584775"/>
          </a:xfrm>
          <a:prstGeom prst="rect">
            <a:avLst/>
          </a:prstGeom>
        </p:spPr>
        <p:txBody>
          <a:bodyPr wrap="square">
            <a:spAutoFit/>
          </a:bodyPr>
          <a:lstStyle/>
          <a:p>
            <a:pPr>
              <a:buFont typeface="Wingdings" pitchFamily="2" charset="2"/>
              <a:buChar char="v"/>
            </a:pPr>
            <a:r>
              <a:rPr lang="en-IN" sz="1600" dirty="0"/>
              <a:t>Digital marketing being a comparatively newer field,</a:t>
            </a:r>
          </a:p>
          <a:p>
            <a:r>
              <a:rPr lang="en-IN" sz="1600" dirty="0"/>
              <a:t>many individuals are curious to know about it as they are not aware.</a:t>
            </a:r>
          </a:p>
        </p:txBody>
      </p:sp>
      <p:sp>
        <p:nvSpPr>
          <p:cNvPr id="7" name="Rectangle 6"/>
          <p:cNvSpPr/>
          <p:nvPr/>
        </p:nvSpPr>
        <p:spPr>
          <a:xfrm>
            <a:off x="609600" y="2136339"/>
            <a:ext cx="7162800" cy="1661993"/>
          </a:xfrm>
          <a:prstGeom prst="rect">
            <a:avLst/>
          </a:prstGeom>
        </p:spPr>
        <p:txBody>
          <a:bodyPr wrap="square">
            <a:spAutoFit/>
          </a:bodyPr>
          <a:lstStyle/>
          <a:p>
            <a:pPr>
              <a:buFont typeface="Wingdings" pitchFamily="2" charset="2"/>
              <a:buChar char="v"/>
            </a:pPr>
            <a:r>
              <a:rPr lang="en-IN" sz="1600" dirty="0"/>
              <a:t>In simple terms, digital marketing can be called as the process of promoting brands or products using the electronic media. It mainly takes place on the Internet. Other platforms include mobile phones, digital displays and any other digital medium. As the name suggests, it makes use of the digital technologies</a:t>
            </a:r>
            <a:r>
              <a:rPr lang="en-IN" dirty="0"/>
              <a:t>.</a:t>
            </a:r>
          </a:p>
          <a:p>
            <a:r>
              <a:rPr lang="en-IN" dirty="0" smtClean="0"/>
              <a:t/>
            </a:r>
            <a:br>
              <a:rPr lang="en-IN" dirty="0" smtClean="0"/>
            </a:br>
            <a:endParaRPr lang="en-US" dirty="0"/>
          </a:p>
        </p:txBody>
      </p:sp>
      <p:pic>
        <p:nvPicPr>
          <p:cNvPr id="17409" name="Picture 1" descr="D:\rakhisybcom\cc2fad_9d654f21836a4e7a90828f37f9131ce0_mv2.gif"/>
          <p:cNvPicPr>
            <a:picLocks noChangeAspect="1" noChangeArrowheads="1" noCrop="1"/>
          </p:cNvPicPr>
          <p:nvPr/>
        </p:nvPicPr>
        <p:blipFill>
          <a:blip r:embed="rId3" cstate="print"/>
          <a:srcRect/>
          <a:stretch>
            <a:fillRect/>
          </a:stretch>
        </p:blipFill>
        <p:spPr bwMode="auto">
          <a:xfrm>
            <a:off x="228600" y="3276600"/>
            <a:ext cx="4495800" cy="3581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lstStyle/>
          <a:p>
            <a:pPr>
              <a:buFont typeface="Wingdings" pitchFamily="2" charset="2"/>
              <a:buChar char="v"/>
            </a:pPr>
            <a:r>
              <a:rPr lang="en-US" dirty="0" smtClean="0">
                <a:solidFill>
                  <a:srgbClr val="C00000"/>
                </a:solidFill>
              </a:rPr>
              <a:t>PROMOTING BUSINESS &amp; STRATEGIES FOR DIGITAL MARKETING EASE OF MARKETING</a:t>
            </a:r>
            <a:endParaRPr lang="en-IN" dirty="0" smtClean="0">
              <a:solidFill>
                <a:srgbClr val="C00000"/>
              </a:solidFill>
            </a:endParaRPr>
          </a:p>
          <a:p>
            <a:pPr>
              <a:buNone/>
            </a:pPr>
            <a:r>
              <a:rPr lang="en-IN" dirty="0" smtClean="0"/>
              <a:t>1: Get to Know </a:t>
            </a:r>
            <a:r>
              <a:rPr lang="en-IN" dirty="0" err="1" smtClean="0"/>
              <a:t>Pinterest</a:t>
            </a:r>
            <a:endParaRPr lang="en-IN" dirty="0" smtClean="0"/>
          </a:p>
          <a:p>
            <a:pPr>
              <a:buNone/>
            </a:pPr>
            <a:r>
              <a:rPr lang="en-US" dirty="0" smtClean="0"/>
              <a:t>2: Create Some Boards</a:t>
            </a:r>
          </a:p>
          <a:p>
            <a:pPr>
              <a:buNone/>
            </a:pPr>
            <a:r>
              <a:rPr lang="en-IN" dirty="0" smtClean="0"/>
              <a:t>3: Create Compelling Content for Each Step of the </a:t>
            </a:r>
            <a:r>
              <a:rPr lang="en-IN" dirty="0" err="1" smtClean="0"/>
              <a:t>Pinners’</a:t>
            </a:r>
            <a:r>
              <a:rPr lang="en-IN" dirty="0" smtClean="0"/>
              <a:t> Journey</a:t>
            </a:r>
          </a:p>
          <a:p>
            <a:pPr>
              <a:buNone/>
            </a:pPr>
            <a:r>
              <a:rPr lang="en-IN" dirty="0" smtClean="0"/>
              <a:t>4: Promote Your Highest-Performing Pins</a:t>
            </a:r>
          </a:p>
          <a:p>
            <a:pPr>
              <a:buNone/>
            </a:pPr>
            <a:r>
              <a:rPr lang="en-US" dirty="0" smtClean="0"/>
              <a:t>5: Start </a:t>
            </a:r>
            <a:r>
              <a:rPr lang="en-US" dirty="0" smtClean="0"/>
              <a:t>Pinning!</a:t>
            </a:r>
          </a:p>
          <a:p>
            <a:pPr>
              <a:buNone/>
            </a:pPr>
            <a:endParaRPr lang="en-US" dirty="0"/>
          </a:p>
        </p:txBody>
      </p:sp>
      <p:pic>
        <p:nvPicPr>
          <p:cNvPr id="35843" name="Picture 3" descr="D:\rakhisybcom\pinterest.jpg"/>
          <p:cNvPicPr>
            <a:picLocks noChangeAspect="1" noChangeArrowheads="1"/>
          </p:cNvPicPr>
          <p:nvPr/>
        </p:nvPicPr>
        <p:blipFill>
          <a:blip r:embed="rId2" cstate="print"/>
          <a:srcRect/>
          <a:stretch>
            <a:fillRect/>
          </a:stretch>
        </p:blipFill>
        <p:spPr bwMode="auto">
          <a:xfrm>
            <a:off x="2971800" y="3429000"/>
            <a:ext cx="5867400" cy="3200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172200"/>
          </a:xfrm>
        </p:spPr>
        <p:txBody>
          <a:bodyPr/>
          <a:lstStyle/>
          <a:p>
            <a:pPr>
              <a:buFont typeface="Wingdings" pitchFamily="2" charset="2"/>
              <a:buChar char="v"/>
            </a:pPr>
            <a:r>
              <a:rPr lang="en-US" dirty="0" smtClean="0">
                <a:solidFill>
                  <a:srgbClr val="C00000"/>
                </a:solidFill>
              </a:rPr>
              <a:t>PINTEREST  VS. OTHER SOCIAL MEDIA</a:t>
            </a:r>
            <a:endParaRPr lang="en-US" dirty="0">
              <a:solidFill>
                <a:srgbClr val="C00000"/>
              </a:solidFill>
            </a:endParaRPr>
          </a:p>
        </p:txBody>
      </p:sp>
      <p:pic>
        <p:nvPicPr>
          <p:cNvPr id="36867" name="Picture 3" descr="D:\rakhisybcom\3c6e0cfb42c57b3dcfffe984c383a563--social-media-networks-facebook-instagram.jpg"/>
          <p:cNvPicPr>
            <a:picLocks noChangeAspect="1" noChangeArrowheads="1"/>
          </p:cNvPicPr>
          <p:nvPr/>
        </p:nvPicPr>
        <p:blipFill>
          <a:blip r:embed="rId2" cstate="print"/>
          <a:srcRect/>
          <a:stretch>
            <a:fillRect/>
          </a:stretch>
        </p:blipFill>
        <p:spPr bwMode="auto">
          <a:xfrm>
            <a:off x="2514600" y="838200"/>
            <a:ext cx="3810000" cy="5638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US" dirty="0" smtClean="0">
                <a:solidFill>
                  <a:schemeClr val="bg1">
                    <a:lumMod val="95000"/>
                    <a:lumOff val="5000"/>
                  </a:schemeClr>
                </a:solidFill>
              </a:rPr>
              <a:t>CREATING A BUSINESS PAGE ON GOOGLE+ </a:t>
            </a:r>
            <a:r>
              <a:rPr lang="en-IN" sz="2000" dirty="0" smtClean="0"/>
              <a:t>Google</a:t>
            </a:r>
            <a:r>
              <a:rPr lang="en-IN" sz="2000" dirty="0" smtClean="0"/>
              <a:t>+ Pages, pages specifically engineered for businesses on Google+. While Google indicated that Google+ Pages wouldn't be immediately accessible to all, it looks like they're actually becoming readily available</a:t>
            </a:r>
            <a:r>
              <a:rPr lang="en-IN" sz="2000" dirty="0" smtClean="0"/>
              <a:t>.</a:t>
            </a:r>
            <a:r>
              <a:rPr lang="en-IN" sz="2000" b="1" dirty="0" smtClean="0"/>
              <a:t> </a:t>
            </a:r>
            <a:endParaRPr lang="en-IN" sz="2000" b="1" dirty="0" smtClean="0"/>
          </a:p>
          <a:p>
            <a:pPr>
              <a:buNone/>
            </a:pPr>
            <a:r>
              <a:rPr lang="en-IN" sz="2800" b="1" dirty="0" smtClean="0">
                <a:solidFill>
                  <a:schemeClr val="bg1">
                    <a:lumMod val="95000"/>
                    <a:lumOff val="5000"/>
                  </a:schemeClr>
                </a:solidFill>
              </a:rPr>
              <a:t>S</a:t>
            </a:r>
            <a:r>
              <a:rPr lang="en-IN" sz="2800" b="1" dirty="0" smtClean="0">
                <a:solidFill>
                  <a:schemeClr val="bg1">
                    <a:lumMod val="95000"/>
                    <a:lumOff val="5000"/>
                  </a:schemeClr>
                </a:solidFill>
              </a:rPr>
              <a:t>teps </a:t>
            </a:r>
            <a:r>
              <a:rPr lang="en-IN" sz="2800" b="1" dirty="0" smtClean="0">
                <a:solidFill>
                  <a:schemeClr val="bg1">
                    <a:lumMod val="95000"/>
                    <a:lumOff val="5000"/>
                  </a:schemeClr>
                </a:solidFill>
              </a:rPr>
              <a:t>to create a Google+ Page for your business</a:t>
            </a:r>
            <a:r>
              <a:rPr lang="en-IN" sz="2800" dirty="0" smtClean="0"/>
              <a:t>.</a:t>
            </a:r>
          </a:p>
          <a:p>
            <a:pPr>
              <a:buNone/>
            </a:pPr>
            <a:r>
              <a:rPr lang="en-IN" b="1" dirty="0" smtClean="0"/>
              <a:t>1. Choose an Accessible Gmail Account</a:t>
            </a:r>
          </a:p>
          <a:p>
            <a:pPr>
              <a:buNone/>
            </a:pPr>
            <a:r>
              <a:rPr lang="en-IN" b="1" dirty="0" smtClean="0"/>
              <a:t>2. Create a Page with the Desired Account</a:t>
            </a:r>
          </a:p>
          <a:p>
            <a:pPr>
              <a:buNone/>
            </a:pPr>
            <a:r>
              <a:rPr lang="en-IN" b="1" dirty="0" smtClean="0"/>
              <a:t>3. Customize Your Public Profile</a:t>
            </a:r>
          </a:p>
          <a:p>
            <a:pPr>
              <a:buNone/>
            </a:pPr>
            <a:r>
              <a:rPr lang="en-US" b="1" dirty="0" smtClean="0"/>
              <a:t>4. Promote Your Page</a:t>
            </a:r>
          </a:p>
          <a:p>
            <a:pPr>
              <a:buNone/>
            </a:pPr>
            <a:endParaRPr lang="en-US" dirty="0"/>
          </a:p>
        </p:txBody>
      </p:sp>
      <p:sp>
        <p:nvSpPr>
          <p:cNvPr id="3" name="Title 2"/>
          <p:cNvSpPr>
            <a:spLocks noGrp="1"/>
          </p:cNvSpPr>
          <p:nvPr>
            <p:ph type="title"/>
          </p:nvPr>
        </p:nvSpPr>
        <p:spPr/>
        <p:txBody>
          <a:bodyPr/>
          <a:lstStyle/>
          <a:p>
            <a:pPr algn="ctr"/>
            <a:r>
              <a:rPr lang="en-US" dirty="0" smtClean="0">
                <a:solidFill>
                  <a:schemeClr val="bg1">
                    <a:lumMod val="95000"/>
                    <a:lumOff val="5000"/>
                  </a:schemeClr>
                </a:solidFill>
              </a:rPr>
              <a:t>GOOGLE+ MARKETING</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867400"/>
          </a:xfrm>
        </p:spPr>
        <p:txBody>
          <a:bodyPr>
            <a:normAutofit/>
          </a:bodyPr>
          <a:lstStyle/>
          <a:p>
            <a:pPr>
              <a:buFont typeface="Wingdings" pitchFamily="2" charset="2"/>
              <a:buChar char="v"/>
            </a:pPr>
            <a:r>
              <a:rPr lang="en-US" dirty="0" smtClean="0">
                <a:solidFill>
                  <a:schemeClr val="bg1">
                    <a:lumMod val="95000"/>
                    <a:lumOff val="5000"/>
                  </a:schemeClr>
                </a:solidFill>
              </a:rPr>
              <a:t>GOOLGE+ TOOLS</a:t>
            </a:r>
          </a:p>
          <a:p>
            <a:pPr>
              <a:buNone/>
            </a:pPr>
            <a:r>
              <a:rPr lang="en-IN" sz="2400" dirty="0" smtClean="0"/>
              <a:t>T</a:t>
            </a:r>
            <a:r>
              <a:rPr lang="en-IN" sz="2400" dirty="0" smtClean="0"/>
              <a:t>o </a:t>
            </a:r>
            <a:r>
              <a:rPr lang="en-IN" sz="2400" dirty="0" smtClean="0"/>
              <a:t>make </a:t>
            </a:r>
            <a:r>
              <a:rPr lang="en-IN" sz="2400" dirty="0" smtClean="0"/>
              <a:t>the </a:t>
            </a:r>
            <a:r>
              <a:rPr lang="en-IN" sz="2400" dirty="0" smtClean="0"/>
              <a:t>process fast, you should use some cool Google+ tools. These tools will help you provide some detailed information about your profile and will help you build connections with other people on Google</a:t>
            </a:r>
            <a:r>
              <a:rPr lang="en-IN" sz="2400" dirty="0" smtClean="0"/>
              <a:t>+.</a:t>
            </a:r>
            <a:r>
              <a:rPr lang="en-IN" sz="2400" dirty="0" smtClean="0"/>
              <a:t> </a:t>
            </a:r>
            <a:r>
              <a:rPr lang="en-IN" sz="2400" dirty="0" smtClean="0"/>
              <a:t> </a:t>
            </a:r>
          </a:p>
          <a:p>
            <a:pPr>
              <a:buFont typeface="Courier New" pitchFamily="49" charset="0"/>
              <a:buChar char="o"/>
            </a:pPr>
            <a:r>
              <a:rPr lang="en-IN" sz="2000" dirty="0" err="1" smtClean="0"/>
              <a:t>Circloscope</a:t>
            </a:r>
            <a:r>
              <a:rPr lang="en-IN" sz="2000" dirty="0" smtClean="0"/>
              <a:t> is a simple circle management tool for Google+ that will build circles based on relevant people you should connect with</a:t>
            </a:r>
            <a:r>
              <a:rPr lang="en-IN" sz="2000" dirty="0" smtClean="0"/>
              <a:t>.</a:t>
            </a:r>
          </a:p>
          <a:p>
            <a:pPr>
              <a:buFont typeface="Courier New" pitchFamily="49" charset="0"/>
              <a:buChar char="o"/>
            </a:pPr>
            <a:r>
              <a:rPr lang="en-IN" sz="2000" b="1" dirty="0" err="1" smtClean="0"/>
              <a:t>Circlecount</a:t>
            </a:r>
            <a:r>
              <a:rPr lang="en-IN" sz="2000" dirty="0" smtClean="0"/>
              <a:t> </a:t>
            </a:r>
            <a:r>
              <a:rPr lang="en-IN" sz="2000" dirty="0" smtClean="0"/>
              <a:t>tool gives </a:t>
            </a:r>
            <a:r>
              <a:rPr lang="en-IN" sz="2000" dirty="0" smtClean="0"/>
              <a:t>you a detailed analysis of your Google+ profile. You can view details like your top posts, profile engagement, and profile growth history</a:t>
            </a:r>
            <a:r>
              <a:rPr lang="en-IN" sz="2000" dirty="0" smtClean="0"/>
              <a:t>.</a:t>
            </a:r>
          </a:p>
          <a:p>
            <a:pPr>
              <a:buFont typeface="Courier New" pitchFamily="49" charset="0"/>
              <a:buChar char="o"/>
            </a:pPr>
            <a:r>
              <a:rPr lang="en-IN" sz="2000" dirty="0" err="1" smtClean="0"/>
              <a:t>AllMyPlus</a:t>
            </a:r>
            <a:r>
              <a:rPr lang="en-IN" sz="2000" dirty="0" smtClean="0"/>
              <a:t> will </a:t>
            </a:r>
            <a:r>
              <a:rPr lang="en-IN" sz="2000" dirty="0" smtClean="0"/>
              <a:t>give you all the statistics of your Google+ profile. It will give the most popular posts you shared, top locations and charts showing your posting </a:t>
            </a:r>
            <a:r>
              <a:rPr lang="en-IN" sz="2000" dirty="0" err="1" smtClean="0"/>
              <a:t>behavior</a:t>
            </a:r>
            <a:r>
              <a:rPr lang="en-IN" sz="2000" dirty="0" smtClean="0"/>
              <a:t>.</a:t>
            </a:r>
          </a:p>
          <a:p>
            <a:pPr>
              <a:buFont typeface="Courier New" pitchFamily="49" charset="0"/>
              <a:buChar char="o"/>
            </a:pPr>
            <a:r>
              <a:rPr lang="en-IN" sz="2000" dirty="0" smtClean="0"/>
              <a:t>Recommended User lists </a:t>
            </a:r>
            <a:r>
              <a:rPr lang="en-IN" sz="2000" dirty="0" smtClean="0"/>
              <a:t>the top users in every industry to connect with. You can find the top followed people in any industry.</a:t>
            </a:r>
          </a:p>
          <a:p>
            <a:pPr>
              <a:buFont typeface="Courier New" pitchFamily="49" charset="0"/>
              <a:buChar char="o"/>
            </a:pP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dirty="0" smtClean="0">
                <a:solidFill>
                  <a:schemeClr val="tx2">
                    <a:lumMod val="10000"/>
                  </a:schemeClr>
                </a:solidFill>
              </a:rPr>
              <a:t>BENEFITS IF BEING REGISTERED IN BOOKING MARKING SITE</a:t>
            </a:r>
          </a:p>
          <a:p>
            <a:pPr>
              <a:buNone/>
            </a:pPr>
            <a:r>
              <a:rPr lang="en-IN" sz="2400" dirty="0" smtClean="0"/>
              <a:t>Social </a:t>
            </a:r>
            <a:r>
              <a:rPr lang="en-IN" sz="2400" dirty="0" smtClean="0"/>
              <a:t>Bookmarking is nothing but an online portal which enables users to share, add, and edit different web documents. Every individual spends a large portion of their day online and when you read something interesting that you want to share with your friends and family, you bookmark it and save it online. It’s as simple as adding a bookmark in a book. Social Bookmarking allows the user to return to the page later and access it from different sources since it is available online.</a:t>
            </a:r>
            <a:endParaRPr lang="en-US" sz="2400" dirty="0"/>
          </a:p>
        </p:txBody>
      </p:sp>
      <p:sp>
        <p:nvSpPr>
          <p:cNvPr id="3" name="Title 2"/>
          <p:cNvSpPr>
            <a:spLocks noGrp="1"/>
          </p:cNvSpPr>
          <p:nvPr>
            <p:ph type="title"/>
          </p:nvPr>
        </p:nvSpPr>
        <p:spPr/>
        <p:txBody>
          <a:bodyPr/>
          <a:lstStyle/>
          <a:p>
            <a:pPr algn="ctr"/>
            <a:r>
              <a:rPr lang="en-US" dirty="0" smtClean="0">
                <a:solidFill>
                  <a:schemeClr val="tx2">
                    <a:lumMod val="10000"/>
                  </a:schemeClr>
                </a:solidFill>
              </a:rPr>
              <a:t>SOCIAL BOOKMARKING</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8229600" cy="6172200"/>
          </a:xfrm>
        </p:spPr>
        <p:txBody>
          <a:bodyPr>
            <a:normAutofit fontScale="92500"/>
          </a:bodyPr>
          <a:lstStyle/>
          <a:p>
            <a:pPr>
              <a:buFont typeface="Wingdings" pitchFamily="2" charset="2"/>
              <a:buChar char="v"/>
            </a:pPr>
            <a:r>
              <a:rPr lang="en-US" dirty="0" smtClean="0">
                <a:solidFill>
                  <a:schemeClr val="tx2">
                    <a:lumMod val="10000"/>
                  </a:schemeClr>
                </a:solidFill>
              </a:rPr>
              <a:t>ADVANTAGES OF BOOKMARKING</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Courier New" pitchFamily="49" charset="0"/>
              <a:buChar char="o"/>
            </a:pPr>
            <a:r>
              <a:rPr lang="en-IN" dirty="0" smtClean="0">
                <a:solidFill>
                  <a:schemeClr val="tx2">
                    <a:lumMod val="10000"/>
                  </a:schemeClr>
                </a:solidFill>
              </a:rPr>
              <a:t>HELPS YOU GO VIRAL</a:t>
            </a:r>
          </a:p>
          <a:p>
            <a:pPr>
              <a:buNone/>
            </a:pPr>
            <a:r>
              <a:rPr lang="en-IN" dirty="0" smtClean="0"/>
              <a:t> </a:t>
            </a:r>
            <a:r>
              <a:rPr lang="en-IN" sz="2200" dirty="0" smtClean="0"/>
              <a:t>Social Bookmarking comes </a:t>
            </a:r>
            <a:r>
              <a:rPr lang="en-IN" sz="2200" dirty="0" smtClean="0"/>
              <a:t>in when </a:t>
            </a:r>
            <a:r>
              <a:rPr lang="en-IN" sz="2200" dirty="0" smtClean="0"/>
              <a:t>you make post a link of your blog post as a bookmark on different Social Bookmarking sites, the users will automatically be redirected to your blog when they view the same. Once you interest the new visitors with your blog, they will automatically bookmark your posts on different social media sites. </a:t>
            </a:r>
            <a:endParaRPr lang="en-US" sz="2200" dirty="0" smtClean="0"/>
          </a:p>
          <a:p>
            <a:pPr>
              <a:buNone/>
            </a:pPr>
            <a:endParaRPr lang="en-US" sz="2200" dirty="0"/>
          </a:p>
        </p:txBody>
      </p:sp>
      <p:pic>
        <p:nvPicPr>
          <p:cNvPr id="38916" name="Picture 4" descr="D:\rakhisybcom\advantages-of-social-bookmarking.png"/>
          <p:cNvPicPr>
            <a:picLocks noChangeAspect="1" noChangeArrowheads="1"/>
          </p:cNvPicPr>
          <p:nvPr/>
        </p:nvPicPr>
        <p:blipFill>
          <a:blip r:embed="rId2" cstate="print"/>
          <a:srcRect/>
          <a:stretch>
            <a:fillRect/>
          </a:stretch>
        </p:blipFill>
        <p:spPr bwMode="auto">
          <a:xfrm>
            <a:off x="1066800" y="609600"/>
            <a:ext cx="7162800" cy="3276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lstStyle/>
          <a:p>
            <a:pPr>
              <a:buFont typeface="Courier New" pitchFamily="49" charset="0"/>
              <a:buChar char="o"/>
            </a:pPr>
            <a:r>
              <a:rPr lang="en-IN" dirty="0" smtClean="0">
                <a:solidFill>
                  <a:schemeClr val="tx2">
                    <a:lumMod val="10000"/>
                  </a:schemeClr>
                </a:solidFill>
              </a:rPr>
              <a:t>INCREASE TRAFFIC</a:t>
            </a:r>
          </a:p>
          <a:p>
            <a:pPr>
              <a:buNone/>
            </a:pPr>
            <a:r>
              <a:rPr lang="en-IN" sz="2000" dirty="0" smtClean="0"/>
              <a:t>Once </a:t>
            </a:r>
            <a:r>
              <a:rPr lang="en-IN" sz="2000" dirty="0" smtClean="0"/>
              <a:t>your blog goes viral on the social media thanks to Social Bookmarking, you will see an increase in traffic. Make sure that you don’t stop at posting your bookmarks on one site. Post on multiple sites to increase the inflow of traffic. </a:t>
            </a:r>
            <a:endParaRPr lang="en-IN" sz="2000" dirty="0" smtClean="0"/>
          </a:p>
          <a:p>
            <a:pPr>
              <a:buFont typeface="Courier New" pitchFamily="49" charset="0"/>
              <a:buChar char="o"/>
            </a:pPr>
            <a:r>
              <a:rPr lang="en-IN" sz="2000" dirty="0" smtClean="0">
                <a:solidFill>
                  <a:schemeClr val="tx2">
                    <a:lumMod val="10000"/>
                  </a:schemeClr>
                </a:solidFill>
              </a:rPr>
              <a:t>BUILD YOUR BRAND</a:t>
            </a:r>
          </a:p>
          <a:p>
            <a:pPr>
              <a:buNone/>
            </a:pPr>
            <a:r>
              <a:rPr lang="en-IN" sz="2000" dirty="0" smtClean="0"/>
              <a:t>With </a:t>
            </a:r>
            <a:r>
              <a:rPr lang="en-IN" sz="2000" dirty="0" smtClean="0"/>
              <a:t>Social Bookmarking, you get targeted traffic. When you get the targeted customers, you automatically help your brand grow. Once the new users find your blog appealing, they will subscribe to it. Social Bookmarking sites often allow users to review the different sites. </a:t>
            </a:r>
            <a:endParaRPr lang="en-IN" sz="2000" dirty="0" smtClean="0"/>
          </a:p>
          <a:p>
            <a:pPr>
              <a:buFont typeface="Courier New" pitchFamily="49" charset="0"/>
              <a:buChar char="o"/>
            </a:pPr>
            <a:r>
              <a:rPr lang="en-IN" sz="2000" dirty="0" smtClean="0">
                <a:solidFill>
                  <a:schemeClr val="tx2">
                    <a:lumMod val="10000"/>
                  </a:schemeClr>
                </a:solidFill>
              </a:rPr>
              <a:t>IMPROVE SERPS</a:t>
            </a:r>
          </a:p>
          <a:p>
            <a:pPr>
              <a:buNone/>
            </a:pPr>
            <a:r>
              <a:rPr lang="en-IN" sz="2000" dirty="0" smtClean="0"/>
              <a:t>Social </a:t>
            </a:r>
            <a:r>
              <a:rPr lang="en-IN" sz="2000" dirty="0" smtClean="0"/>
              <a:t>Bookmarking is a convenient way to build one-way links. Bookmarking sites have a positive impact on the ranking of the bookmarked sites. They eventually improve the </a:t>
            </a:r>
            <a:r>
              <a:rPr lang="en-IN" sz="2000" dirty="0" smtClean="0"/>
              <a:t>Page Rank </a:t>
            </a:r>
            <a:r>
              <a:rPr lang="en-IN" sz="2000" dirty="0" smtClean="0"/>
              <a:t>and SERPs of the sites. Since Google is planning to make SEO social, Social Bookmarking is a convenient way to improve search engine ranking.</a:t>
            </a:r>
            <a:endParaRPr lang="en-IN" sz="2000" dirty="0" smtClean="0"/>
          </a:p>
          <a:p>
            <a:pPr>
              <a:buFont typeface="Courier New" pitchFamily="49" charset="0"/>
              <a:buChar char="o"/>
            </a:pP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solidFill>
                  <a:schemeClr val="bg1">
                    <a:lumMod val="95000"/>
                    <a:lumOff val="5000"/>
                  </a:schemeClr>
                </a:solidFill>
              </a:rPr>
              <a:t>CONCLUSION</a:t>
            </a:r>
            <a:endParaRPr lang="en-US" dirty="0">
              <a:solidFill>
                <a:schemeClr val="bg1">
                  <a:lumMod val="95000"/>
                  <a:lumOff val="5000"/>
                </a:schemeClr>
              </a:solidFill>
            </a:endParaRPr>
          </a:p>
        </p:txBody>
      </p:sp>
      <p:sp>
        <p:nvSpPr>
          <p:cNvPr id="5" name="Content Placeholder 4"/>
          <p:cNvSpPr>
            <a:spLocks noGrp="1"/>
          </p:cNvSpPr>
          <p:nvPr>
            <p:ph idx="1"/>
          </p:nvPr>
        </p:nvSpPr>
        <p:spPr/>
        <p:txBody>
          <a:bodyPr>
            <a:normAutofit/>
          </a:bodyPr>
          <a:lstStyle/>
          <a:p>
            <a:pPr>
              <a:buFont typeface="Wingdings" pitchFamily="2" charset="2"/>
              <a:buChar char="v"/>
            </a:pPr>
            <a:r>
              <a:rPr lang="en-US" sz="2000" dirty="0" smtClean="0"/>
              <a:t>Digital Marketing is a very crucial activity in every business organization at recent times every services produced within an industry has to be marketed otherwise it will remain unused which will be of no value and digital marketing is the best and new way of selling the product/services faster and better.</a:t>
            </a:r>
          </a:p>
        </p:txBody>
      </p:sp>
      <p:pic>
        <p:nvPicPr>
          <p:cNvPr id="39939" name="Picture 3" descr="D:\rakhisybcom\gif-images-for-digital-marketing-8.gif"/>
          <p:cNvPicPr>
            <a:picLocks noChangeAspect="1" noChangeArrowheads="1" noCrop="1"/>
          </p:cNvPicPr>
          <p:nvPr/>
        </p:nvPicPr>
        <p:blipFill>
          <a:blip r:embed="rId2" cstate="print"/>
          <a:srcRect/>
          <a:stretch>
            <a:fillRect/>
          </a:stretch>
        </p:blipFill>
        <p:spPr bwMode="auto">
          <a:xfrm>
            <a:off x="990600" y="3200400"/>
            <a:ext cx="7010400" cy="3352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v"/>
            </a:pPr>
            <a:r>
              <a:rPr lang="en-US" dirty="0" smtClean="0"/>
              <a:t>What is social media?</a:t>
            </a:r>
          </a:p>
          <a:p>
            <a:pPr>
              <a:buNone/>
            </a:pPr>
            <a:r>
              <a:rPr lang="en-IN" sz="1700" b="1" dirty="0"/>
              <a:t>Social media</a:t>
            </a:r>
            <a:r>
              <a:rPr lang="en-IN" sz="1700" dirty="0"/>
              <a:t> are interactive </a:t>
            </a:r>
            <a:r>
              <a:rPr lang="en-IN" sz="1700" dirty="0" smtClean="0"/>
              <a:t>computer mediated</a:t>
            </a:r>
            <a:r>
              <a:rPr lang="en-IN" sz="1700" dirty="0"/>
              <a:t> technologies that facilitate the creation and sharing of </a:t>
            </a:r>
            <a:r>
              <a:rPr lang="en-IN" sz="1700" dirty="0" smtClean="0"/>
              <a:t>information ideas</a:t>
            </a:r>
            <a:r>
              <a:rPr lang="en-IN" sz="1700" dirty="0"/>
              <a:t>, career interests and other forms of expression via virtual </a:t>
            </a:r>
            <a:r>
              <a:rPr lang="en-IN" sz="1700" dirty="0" smtClean="0"/>
              <a:t>communities</a:t>
            </a:r>
            <a:r>
              <a:rPr lang="en-IN" sz="1700" dirty="0"/>
              <a:t> and </a:t>
            </a:r>
            <a:r>
              <a:rPr lang="en-IN" sz="1700" dirty="0" smtClean="0"/>
              <a:t>networks.</a:t>
            </a:r>
            <a:r>
              <a:rPr lang="en-IN" sz="1700" dirty="0"/>
              <a:t> The variety of stand-alone and built-in social media services currently available introduces </a:t>
            </a:r>
            <a:r>
              <a:rPr lang="en-IN" sz="1700" dirty="0" smtClean="0"/>
              <a:t>challenges.</a:t>
            </a:r>
          </a:p>
          <a:p>
            <a:pPr>
              <a:buFont typeface="Wingdings" pitchFamily="2" charset="2"/>
              <a:buChar char="v"/>
            </a:pPr>
            <a:r>
              <a:rPr lang="en-IN" dirty="0" smtClean="0"/>
              <a:t>HISTORY</a:t>
            </a:r>
          </a:p>
          <a:p>
            <a:pPr>
              <a:buNone/>
            </a:pPr>
            <a:endParaRPr lang="en-US" dirty="0"/>
          </a:p>
        </p:txBody>
      </p:sp>
      <p:sp>
        <p:nvSpPr>
          <p:cNvPr id="2" name="Title 1"/>
          <p:cNvSpPr>
            <a:spLocks noGrp="1"/>
          </p:cNvSpPr>
          <p:nvPr>
            <p:ph type="title"/>
          </p:nvPr>
        </p:nvSpPr>
        <p:spPr/>
        <p:txBody>
          <a:bodyPr>
            <a:normAutofit fontScale="90000"/>
          </a:bodyPr>
          <a:lstStyle/>
          <a:p>
            <a:pPr algn="ctr"/>
            <a:r>
              <a:rPr lang="en-US" dirty="0" smtClean="0">
                <a:solidFill>
                  <a:schemeClr val="bg1">
                    <a:lumMod val="95000"/>
                    <a:lumOff val="5000"/>
                  </a:schemeClr>
                </a:solidFill>
              </a:rPr>
              <a:t>INTRODUCTION TO SOCIAL MEDIA MARKETING</a:t>
            </a:r>
            <a:endParaRPr lang="en-US" dirty="0">
              <a:solidFill>
                <a:schemeClr val="bg1">
                  <a:lumMod val="95000"/>
                  <a:lumOff val="5000"/>
                </a:schemeClr>
              </a:solidFill>
            </a:endParaRPr>
          </a:p>
        </p:txBody>
      </p:sp>
      <p:pic>
        <p:nvPicPr>
          <p:cNvPr id="2052" name="Picture 4" descr="Image result for history of social media"/>
          <p:cNvPicPr>
            <a:picLocks noChangeAspect="1" noChangeArrowheads="1"/>
          </p:cNvPicPr>
          <p:nvPr/>
        </p:nvPicPr>
        <p:blipFill>
          <a:blip r:embed="rId3" cstate="print"/>
          <a:srcRect/>
          <a:stretch>
            <a:fillRect/>
          </a:stretch>
        </p:blipFill>
        <p:spPr bwMode="auto">
          <a:xfrm>
            <a:off x="2438400" y="3276600"/>
            <a:ext cx="6400800" cy="3314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v"/>
            </a:pPr>
            <a:r>
              <a:rPr lang="en-US" dirty="0" smtClean="0"/>
              <a:t>IMPORTANCE</a:t>
            </a:r>
          </a:p>
          <a:p>
            <a:pPr>
              <a:buNone/>
            </a:pPr>
            <a:r>
              <a:rPr lang="en-IN" dirty="0"/>
              <a:t> </a:t>
            </a:r>
            <a:r>
              <a:rPr lang="en-IN" sz="1800" dirty="0" smtClean="0"/>
              <a:t>Digital marketing</a:t>
            </a:r>
            <a:r>
              <a:rPr lang="en-IN" sz="1800" dirty="0"/>
              <a:t> is so important.  The importance of digital marketing works not only in </a:t>
            </a:r>
            <a:r>
              <a:rPr lang="en-IN" sz="1800" dirty="0" err="1"/>
              <a:t>favor</a:t>
            </a:r>
            <a:r>
              <a:rPr lang="en-IN" sz="1800" dirty="0"/>
              <a:t> of marketers, it provides something innovative to the consumers too. Let us have a look and understand the importance of digital marketing</a:t>
            </a:r>
            <a:r>
              <a:rPr lang="en-IN" sz="1800" dirty="0" smtClean="0"/>
              <a:t>.</a:t>
            </a:r>
          </a:p>
          <a:p>
            <a:r>
              <a:rPr lang="en-IN" sz="1600" b="1" dirty="0"/>
              <a:t>Opens up growth options for small businesses</a:t>
            </a:r>
            <a:endParaRPr lang="en-IN" sz="1600" dirty="0"/>
          </a:p>
          <a:p>
            <a:r>
              <a:rPr lang="en-IN" sz="1600" b="1" dirty="0"/>
              <a:t>Customer support has become a priority</a:t>
            </a:r>
            <a:endParaRPr lang="en-IN" sz="1600" dirty="0"/>
          </a:p>
          <a:p>
            <a:r>
              <a:rPr lang="en-IN" sz="1600" b="1" dirty="0"/>
              <a:t>Get connected to the Mobile Customers</a:t>
            </a:r>
            <a:endParaRPr lang="en-IN" sz="1600" dirty="0"/>
          </a:p>
          <a:p>
            <a:r>
              <a:rPr lang="en-IN" sz="1600" b="1" dirty="0"/>
              <a:t>Increase the trust for your Brand</a:t>
            </a:r>
            <a:endParaRPr lang="en-IN" sz="1600" dirty="0"/>
          </a:p>
          <a:p>
            <a:pPr>
              <a:buFont typeface="Wingdings" pitchFamily="2" charset="2"/>
              <a:buChar char="v"/>
            </a:pPr>
            <a:r>
              <a:rPr lang="en-US" dirty="0" smtClean="0"/>
              <a:t>STRATEGY</a:t>
            </a:r>
          </a:p>
          <a:p>
            <a:pPr>
              <a:buNone/>
            </a:pPr>
            <a:endParaRPr lang="en-US" dirty="0"/>
          </a:p>
        </p:txBody>
      </p:sp>
      <p:pic>
        <p:nvPicPr>
          <p:cNvPr id="18436" name="Picture 4" descr="Image result for STRATEGY digital marketing"/>
          <p:cNvPicPr>
            <a:picLocks noChangeAspect="1" noChangeArrowheads="1"/>
          </p:cNvPicPr>
          <p:nvPr/>
        </p:nvPicPr>
        <p:blipFill>
          <a:blip r:embed="rId2" cstate="print"/>
          <a:srcRect/>
          <a:stretch>
            <a:fillRect/>
          </a:stretch>
        </p:blipFill>
        <p:spPr bwMode="auto">
          <a:xfrm>
            <a:off x="2819400" y="3505200"/>
            <a:ext cx="6172200" cy="3200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Font typeface="Wingdings" pitchFamily="2" charset="2"/>
              <a:buChar char="v"/>
            </a:pPr>
            <a:r>
              <a:rPr lang="en-US" dirty="0" smtClean="0"/>
              <a:t>BUSINESS PROFILE/MARKETING</a:t>
            </a:r>
          </a:p>
          <a:p>
            <a:r>
              <a:rPr lang="en-IN" sz="1600" dirty="0"/>
              <a:t>A business profile represents the face of your company. A well presented and optimised profile establishes brand identity, inspires trust, encourages customers and creates a memorable </a:t>
            </a:r>
            <a:r>
              <a:rPr lang="en-IN" sz="1600" dirty="0" smtClean="0"/>
              <a:t>impact.</a:t>
            </a:r>
          </a:p>
          <a:p>
            <a:r>
              <a:rPr lang="en-IN" sz="1600" dirty="0" smtClean="0"/>
              <a:t>It </a:t>
            </a:r>
            <a:r>
              <a:rPr lang="en-IN" sz="1600" dirty="0"/>
              <a:t>is also your chance to publically establish your company’s unique selling points and generate positive perceptions of your products and services.</a:t>
            </a:r>
          </a:p>
          <a:p>
            <a:r>
              <a:rPr lang="en-IN" sz="1600" dirty="0"/>
              <a:t>Businesses are increasingly using social networking platforms such as </a:t>
            </a:r>
            <a:r>
              <a:rPr lang="en-IN" sz="1600" dirty="0" err="1"/>
              <a:t>Facebook</a:t>
            </a:r>
            <a:r>
              <a:rPr lang="en-IN" sz="1600" dirty="0"/>
              <a:t> and Twitter to establish their corporate image online, and also to interact with their customers and competitors too</a:t>
            </a:r>
            <a:r>
              <a:rPr lang="en-IN" sz="1600" dirty="0" smtClean="0"/>
              <a:t>.</a:t>
            </a:r>
          </a:p>
          <a:p>
            <a:pPr>
              <a:buNone/>
            </a:pPr>
            <a:endParaRPr lang="en-US" dirty="0"/>
          </a:p>
        </p:txBody>
      </p:sp>
      <p:pic>
        <p:nvPicPr>
          <p:cNvPr id="19460" name="Picture 4" descr="Image result for BRAND AWARENESS IN DIGITAL MARKETING"/>
          <p:cNvPicPr>
            <a:picLocks noChangeAspect="1" noChangeArrowheads="1"/>
          </p:cNvPicPr>
          <p:nvPr/>
        </p:nvPicPr>
        <p:blipFill>
          <a:blip r:embed="rId3" cstate="print"/>
          <a:srcRect/>
          <a:stretch>
            <a:fillRect/>
          </a:stretch>
        </p:blipFill>
        <p:spPr bwMode="auto">
          <a:xfrm>
            <a:off x="533400" y="3124200"/>
            <a:ext cx="7924800" cy="3276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v"/>
            </a:pPr>
            <a:r>
              <a:rPr lang="en-US" dirty="0" smtClean="0"/>
              <a:t>WHAT IS FACEBOOK MARKETING?</a:t>
            </a:r>
          </a:p>
          <a:p>
            <a:pPr>
              <a:buNone/>
            </a:pPr>
            <a:endParaRPr lang="en-US" dirty="0"/>
          </a:p>
        </p:txBody>
      </p:sp>
      <p:sp>
        <p:nvSpPr>
          <p:cNvPr id="2" name="Title 1"/>
          <p:cNvSpPr>
            <a:spLocks noGrp="1"/>
          </p:cNvSpPr>
          <p:nvPr>
            <p:ph type="title"/>
          </p:nvPr>
        </p:nvSpPr>
        <p:spPr/>
        <p:txBody>
          <a:bodyPr/>
          <a:lstStyle/>
          <a:p>
            <a:pPr algn="ctr"/>
            <a:r>
              <a:rPr lang="en-US" dirty="0" smtClean="0">
                <a:solidFill>
                  <a:srgbClr val="00B0F0"/>
                </a:solidFill>
              </a:rPr>
              <a:t>FACEBOOK</a:t>
            </a:r>
            <a:endParaRPr lang="en-US" dirty="0">
              <a:solidFill>
                <a:srgbClr val="00B0F0"/>
              </a:solidFill>
            </a:endParaRPr>
          </a:p>
        </p:txBody>
      </p:sp>
      <p:pic>
        <p:nvPicPr>
          <p:cNvPr id="20483" name="Picture 3" descr="D:\rakhisybcom\facebooK.jpg"/>
          <p:cNvPicPr>
            <a:picLocks noChangeAspect="1" noChangeArrowheads="1"/>
          </p:cNvPicPr>
          <p:nvPr/>
        </p:nvPicPr>
        <p:blipFill>
          <a:blip r:embed="rId2" cstate="print"/>
          <a:srcRect/>
          <a:stretch>
            <a:fillRect/>
          </a:stretch>
        </p:blipFill>
        <p:spPr bwMode="auto">
          <a:xfrm>
            <a:off x="533400" y="2286000"/>
            <a:ext cx="8153400" cy="4343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Font typeface="Wingdings" pitchFamily="2" charset="2"/>
              <a:buChar char="v"/>
            </a:pPr>
            <a:r>
              <a:rPr lang="en-US" dirty="0" smtClean="0"/>
              <a:t>GROW YOUR BUSINESS WITH FACEBOOK         </a:t>
            </a:r>
            <a:r>
              <a:rPr lang="en-IN" sz="1800" dirty="0" smtClean="0"/>
              <a:t>As </a:t>
            </a:r>
            <a:r>
              <a:rPr lang="en-IN" sz="1800" dirty="0"/>
              <a:t>the go-to marketing platform for business, however, means that you will have hundreds and thousands of rivals on </a:t>
            </a:r>
            <a:r>
              <a:rPr lang="en-IN" sz="1800" dirty="0" err="1" smtClean="0"/>
              <a:t>facebook</a:t>
            </a:r>
            <a:r>
              <a:rPr lang="en-IN" sz="1800" dirty="0" smtClean="0"/>
              <a:t>. </a:t>
            </a:r>
            <a:r>
              <a:rPr lang="en-IN" sz="1800" dirty="0"/>
              <a:t>To guarantee that you are reaching as many of your target audiences as possible and your revenue stream will continue to grow despite your competition, you will have to </a:t>
            </a:r>
            <a:r>
              <a:rPr lang="en-IN" sz="1800" dirty="0" smtClean="0"/>
              <a:t>use</a:t>
            </a:r>
            <a:r>
              <a:rPr lang="en-IN" sz="1800" b="1" i="1" u="sng" dirty="0" smtClean="0"/>
              <a:t> </a:t>
            </a:r>
            <a:r>
              <a:rPr lang="en-IN" sz="1800" b="1" i="1" u="sng" dirty="0" err="1" smtClean="0"/>
              <a:t>facebook</a:t>
            </a:r>
            <a:r>
              <a:rPr lang="en-IN" sz="1800" b="1" i="1" u="sng" dirty="0" smtClean="0"/>
              <a:t> </a:t>
            </a:r>
            <a:r>
              <a:rPr lang="en-IN" sz="1800" dirty="0" smtClean="0"/>
              <a:t>marketing </a:t>
            </a:r>
            <a:r>
              <a:rPr lang="en-IN" sz="1800" dirty="0"/>
              <a:t>strategies such as the following</a:t>
            </a:r>
            <a:r>
              <a:rPr lang="en-IN" sz="1800" dirty="0" smtClean="0"/>
              <a:t>:</a:t>
            </a:r>
          </a:p>
          <a:p>
            <a:pPr>
              <a:buNone/>
            </a:pPr>
            <a:r>
              <a:rPr lang="en-IN" sz="1800" b="1" dirty="0"/>
              <a:t>1. Use a Personal Profile for Business </a:t>
            </a:r>
            <a:r>
              <a:rPr lang="en-IN" sz="1800" b="1" dirty="0" smtClean="0"/>
              <a:t>Promotion</a:t>
            </a:r>
          </a:p>
          <a:p>
            <a:pPr>
              <a:buNone/>
            </a:pPr>
            <a:r>
              <a:rPr lang="en-IN" sz="1800" b="1" dirty="0"/>
              <a:t>2. Comment on Popular </a:t>
            </a:r>
            <a:r>
              <a:rPr lang="en-IN" sz="1800" b="1" dirty="0" err="1"/>
              <a:t>Facebook</a:t>
            </a:r>
            <a:r>
              <a:rPr lang="en-IN" sz="1800" b="1" dirty="0"/>
              <a:t> Business Pages</a:t>
            </a:r>
          </a:p>
          <a:p>
            <a:pPr>
              <a:buNone/>
            </a:pPr>
            <a:r>
              <a:rPr lang="en-US" sz="1800" b="1" dirty="0"/>
              <a:t>3. Start a Group</a:t>
            </a:r>
          </a:p>
          <a:p>
            <a:pPr>
              <a:buNone/>
            </a:pPr>
            <a:r>
              <a:rPr lang="en-IN" sz="1800" b="1" dirty="0"/>
              <a:t>4. If you have the budget, Create Ads for Your Page</a:t>
            </a:r>
          </a:p>
          <a:p>
            <a:pPr>
              <a:buNone/>
            </a:pPr>
            <a:r>
              <a:rPr lang="en-US" sz="1800" b="1" dirty="0"/>
              <a:t>5. Make Notes</a:t>
            </a:r>
          </a:p>
          <a:p>
            <a:pPr>
              <a:buNone/>
            </a:pPr>
            <a:r>
              <a:rPr lang="en-US" sz="1800" b="1" dirty="0"/>
              <a:t>6. Start </a:t>
            </a:r>
            <a:r>
              <a:rPr lang="en-US" sz="1800" b="1" dirty="0" err="1"/>
              <a:t>Facebook</a:t>
            </a:r>
            <a:r>
              <a:rPr lang="en-US" sz="1800" b="1" dirty="0"/>
              <a:t> </a:t>
            </a:r>
            <a:r>
              <a:rPr lang="en-US" sz="1800" b="1" dirty="0" smtClean="0"/>
              <a:t>Events</a:t>
            </a:r>
          </a:p>
          <a:p>
            <a:pPr>
              <a:buNone/>
            </a:pPr>
            <a:r>
              <a:rPr lang="en-US" sz="1800" b="1" dirty="0"/>
              <a:t>7. Utilize </a:t>
            </a:r>
            <a:r>
              <a:rPr lang="en-US" sz="1800" b="1" dirty="0" smtClean="0"/>
              <a:t>Apps</a:t>
            </a:r>
            <a:endParaRPr lang="en-US" sz="1800" b="1" dirty="0"/>
          </a:p>
          <a:p>
            <a:pPr>
              <a:buFont typeface="Wingdings" pitchFamily="2" charset="2"/>
              <a:buChar char="v"/>
            </a:pPr>
            <a:r>
              <a:rPr lang="en-IN" b="1" dirty="0" smtClean="0"/>
              <a:t>FACEBOOK APPS </a:t>
            </a:r>
            <a:endParaRPr lang="en-IN" b="1" dirty="0"/>
          </a:p>
          <a:p>
            <a:pPr>
              <a:buNone/>
            </a:pPr>
            <a:r>
              <a:rPr lang="en-IN" sz="1800" dirty="0" smtClean="0"/>
              <a:t/>
            </a:r>
            <a:br>
              <a:rPr lang="en-IN" sz="1800" dirty="0" smtClean="0"/>
            </a:br>
            <a:endParaRPr lang="en-US" sz="1800" dirty="0"/>
          </a:p>
        </p:txBody>
      </p:sp>
      <p:pic>
        <p:nvPicPr>
          <p:cNvPr id="21509" name="Picture 5" descr="Image result for what are facebook Apps IMAGES"/>
          <p:cNvPicPr>
            <a:picLocks noChangeAspect="1" noChangeArrowheads="1"/>
          </p:cNvPicPr>
          <p:nvPr/>
        </p:nvPicPr>
        <p:blipFill>
          <a:blip r:embed="rId2" cstate="print"/>
          <a:srcRect/>
          <a:stretch>
            <a:fillRect/>
          </a:stretch>
        </p:blipFill>
        <p:spPr bwMode="auto">
          <a:xfrm>
            <a:off x="3810000" y="3657600"/>
            <a:ext cx="5105400" cy="2971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a:buFont typeface="Wingdings" pitchFamily="2" charset="2"/>
              <a:buChar char="v"/>
            </a:pPr>
            <a:r>
              <a:rPr lang="en-US" dirty="0" smtClean="0"/>
              <a:t>WHAT IS TWITTER MARKETING?</a:t>
            </a:r>
            <a:endParaRPr lang="en-US" dirty="0"/>
          </a:p>
        </p:txBody>
      </p:sp>
      <p:sp>
        <p:nvSpPr>
          <p:cNvPr id="2" name="Title 1"/>
          <p:cNvSpPr>
            <a:spLocks noGrp="1"/>
          </p:cNvSpPr>
          <p:nvPr>
            <p:ph type="title"/>
          </p:nvPr>
        </p:nvSpPr>
        <p:spPr/>
        <p:txBody>
          <a:bodyPr/>
          <a:lstStyle/>
          <a:p>
            <a:pPr algn="ctr"/>
            <a:r>
              <a:rPr lang="en-US" dirty="0" smtClean="0">
                <a:solidFill>
                  <a:srgbClr val="00B0F0"/>
                </a:solidFill>
              </a:rPr>
              <a:t>TWITTER</a:t>
            </a:r>
            <a:endParaRPr lang="en-US" dirty="0">
              <a:solidFill>
                <a:srgbClr val="00B0F0"/>
              </a:solidFill>
            </a:endParaRPr>
          </a:p>
        </p:txBody>
      </p:sp>
      <p:pic>
        <p:nvPicPr>
          <p:cNvPr id="23556" name="Picture 4" descr="Image result for what is twitter marketing"/>
          <p:cNvPicPr>
            <a:picLocks noChangeAspect="1" noChangeArrowheads="1"/>
          </p:cNvPicPr>
          <p:nvPr/>
        </p:nvPicPr>
        <p:blipFill>
          <a:blip r:embed="rId2" cstate="print"/>
          <a:srcRect/>
          <a:stretch>
            <a:fillRect/>
          </a:stretch>
        </p:blipFill>
        <p:spPr bwMode="auto">
          <a:xfrm>
            <a:off x="2895600" y="3505200"/>
            <a:ext cx="6248400" cy="2895600"/>
          </a:xfrm>
          <a:prstGeom prst="rect">
            <a:avLst/>
          </a:prstGeom>
          <a:noFill/>
        </p:spPr>
      </p:pic>
      <p:sp>
        <p:nvSpPr>
          <p:cNvPr id="6" name="Rectangle 5"/>
          <p:cNvSpPr/>
          <p:nvPr/>
        </p:nvSpPr>
        <p:spPr>
          <a:xfrm>
            <a:off x="533400" y="1720840"/>
            <a:ext cx="7696200" cy="2308324"/>
          </a:xfrm>
          <a:prstGeom prst="rect">
            <a:avLst/>
          </a:prstGeom>
        </p:spPr>
        <p:txBody>
          <a:bodyPr wrap="square">
            <a:spAutoFit/>
          </a:bodyPr>
          <a:lstStyle/>
          <a:p>
            <a:r>
              <a:rPr lang="en-IN" dirty="0"/>
              <a:t>With over 313 million monthly active users and a young demographic to boot, Twitter is a great platform for most marketers.</a:t>
            </a:r>
          </a:p>
          <a:p>
            <a:r>
              <a:rPr lang="en-IN" dirty="0"/>
              <a:t>Starting up a Twitter page for your company is easy. Anyone can come up with a Twitter handle, upload their profile photo, </a:t>
            </a:r>
            <a:r>
              <a:rPr lang="en-IN" b="1" u="sng" dirty="0" smtClean="0"/>
              <a:t>fill </a:t>
            </a:r>
            <a:r>
              <a:rPr lang="en-IN" dirty="0" smtClean="0"/>
              <a:t>and </a:t>
            </a:r>
            <a:r>
              <a:rPr lang="en-IN" dirty="0"/>
              <a:t>send out their first Tweet. What’s not so simple, however, is growing your Twitter account and turning it into an actual tool that generates leads and builds up your brand.</a:t>
            </a:r>
          </a:p>
          <a:p>
            <a:r>
              <a:rPr lang="en-IN" dirty="0" smtClean="0"/>
              <a:t/>
            </a:r>
            <a:br>
              <a:rPr lang="en-IN"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a:buFont typeface="Wingdings" pitchFamily="2" charset="2"/>
              <a:buChar char="v"/>
            </a:pPr>
            <a:r>
              <a:rPr lang="en-US" dirty="0" smtClean="0"/>
              <a:t>WHAT IS HASH TAG?</a:t>
            </a:r>
          </a:p>
          <a:p>
            <a:r>
              <a:rPr lang="en-IN" sz="1800" dirty="0"/>
              <a:t> </a:t>
            </a:r>
            <a:r>
              <a:rPr lang="en-IN" sz="1800" dirty="0" smtClean="0"/>
              <a:t>To </a:t>
            </a:r>
            <a:r>
              <a:rPr lang="en-IN" sz="1800" dirty="0"/>
              <a:t>social media, the </a:t>
            </a:r>
            <a:r>
              <a:rPr lang="en-IN" sz="1800" dirty="0" err="1"/>
              <a:t>hashtag</a:t>
            </a:r>
            <a:r>
              <a:rPr lang="en-IN" sz="1800" dirty="0"/>
              <a:t> is used to draw attention, to organize, and to promote. </a:t>
            </a:r>
          </a:p>
          <a:p>
            <a:r>
              <a:rPr lang="en-IN" sz="1800" dirty="0" err="1"/>
              <a:t>Hashtags</a:t>
            </a:r>
            <a:r>
              <a:rPr lang="en-IN" sz="1800" dirty="0"/>
              <a:t> got their start in Twitter as a way of making it easier for people to find, follow, and contribute to a conversation. </a:t>
            </a:r>
            <a:r>
              <a:rPr lang="en-IN" sz="1800" dirty="0" err="1"/>
              <a:t>Archeologists</a:t>
            </a:r>
            <a:r>
              <a:rPr lang="en-IN" sz="1800" dirty="0"/>
              <a:t> have unearthed this early tweet, and believe it to be the first time the </a:t>
            </a:r>
            <a:r>
              <a:rPr lang="en-IN" sz="1800" dirty="0" err="1"/>
              <a:t>hashtag</a:t>
            </a:r>
            <a:r>
              <a:rPr lang="en-IN" sz="1800" dirty="0"/>
              <a:t> was used for this purpose.</a:t>
            </a:r>
          </a:p>
          <a:p>
            <a:pPr>
              <a:buFont typeface="Wingdings" pitchFamily="2" charset="2"/>
              <a:buChar char="v"/>
            </a:pPr>
            <a:r>
              <a:rPr lang="en-US" dirty="0" smtClean="0"/>
              <a:t>TWITTER  API</a:t>
            </a:r>
          </a:p>
          <a:p>
            <a:pPr>
              <a:buNone/>
            </a:pPr>
            <a:r>
              <a:rPr lang="en-IN" sz="2400" dirty="0" smtClean="0"/>
              <a:t>Twitter </a:t>
            </a:r>
            <a:r>
              <a:rPr lang="en-IN" sz="2400" dirty="0"/>
              <a:t>is what’s happening in the world and what people are talking about right now. You can access Twitter via the web or your mobile device. To share information on Twitter as widely as possible, we also provide companies, developers, and users with programmatic access to Twitter data through our APIs </a:t>
            </a:r>
            <a:r>
              <a:rPr lang="en-IN" sz="2400" b="1" dirty="0"/>
              <a:t>(application programming interfaces)</a:t>
            </a:r>
            <a:r>
              <a:rPr lang="en-IN" sz="2400" dirty="0"/>
              <a:t>. This article explains what Twitter’s APIs are, what information is made available through them, and some of the protections Twitter has in place for their use. </a:t>
            </a:r>
            <a:endParaRPr lang="en-US"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296</TotalTime>
  <Words>954</Words>
  <Application>Microsoft Office PowerPoint</Application>
  <PresentationFormat>On-screen Show (4:3)</PresentationFormat>
  <Paragraphs>139</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SMT M.M.P SHAH WOMEN’S COKLLEGE OF ARTS &amp; COMMERCE</vt:lpstr>
      <vt:lpstr>INTRODUCTION TO DIGITAL MARKETING</vt:lpstr>
      <vt:lpstr>INTRODUCTION TO SOCIAL MEDIA MARKETING</vt:lpstr>
      <vt:lpstr>Slide 4</vt:lpstr>
      <vt:lpstr>Slide 5</vt:lpstr>
      <vt:lpstr>FACEBOOK</vt:lpstr>
      <vt:lpstr>Slide 7</vt:lpstr>
      <vt:lpstr>TWITTER</vt:lpstr>
      <vt:lpstr>Slide 9</vt:lpstr>
      <vt:lpstr>LINKEDIN</vt:lpstr>
      <vt:lpstr>Slide 11</vt:lpstr>
      <vt:lpstr>YOUTUBE </vt:lpstr>
      <vt:lpstr>Slide 13</vt:lpstr>
      <vt:lpstr>Slide 14</vt:lpstr>
      <vt:lpstr>BLOGGING FUNDAMENTALS</vt:lpstr>
      <vt:lpstr>Slide 16</vt:lpstr>
      <vt:lpstr>PINTEREST MARKETING</vt:lpstr>
      <vt:lpstr>Slide 18</vt:lpstr>
      <vt:lpstr>Slide 19</vt:lpstr>
      <vt:lpstr>Slide 20</vt:lpstr>
      <vt:lpstr>Slide 21</vt:lpstr>
      <vt:lpstr>GOOGLE+ MARKETING</vt:lpstr>
      <vt:lpstr>Slide 23</vt:lpstr>
      <vt:lpstr>SOCIAL BOOKMARKING</vt:lpstr>
      <vt:lpstr>Slide 25</vt:lpstr>
      <vt:lpstr>Slide 26</vt:lpstr>
      <vt:lpstr>CONCLUSION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M.M.P SHAH WOMEN’S COKLLEGE OF ARTS &amp; COMMERCE</dc:title>
  <dc:creator>Admin</dc:creator>
  <cp:lastModifiedBy>Admin</cp:lastModifiedBy>
  <cp:revision>31</cp:revision>
  <dcterms:created xsi:type="dcterms:W3CDTF">2019-04-11T03:03:25Z</dcterms:created>
  <dcterms:modified xsi:type="dcterms:W3CDTF">2019-04-12T04:29:00Z</dcterms:modified>
</cp:coreProperties>
</file>